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3" r:id="rId1"/>
  </p:sldMasterIdLst>
  <p:notesMasterIdLst>
    <p:notesMasterId r:id="rId14"/>
  </p:notesMasterIdLst>
  <p:handoutMasterIdLst>
    <p:handoutMasterId r:id="rId15"/>
  </p:handoutMasterIdLst>
  <p:sldIdLst>
    <p:sldId id="259" r:id="rId2"/>
    <p:sldId id="266" r:id="rId3"/>
    <p:sldId id="267" r:id="rId4"/>
    <p:sldId id="268" r:id="rId5"/>
    <p:sldId id="274" r:id="rId6"/>
    <p:sldId id="269" r:id="rId7"/>
    <p:sldId id="272" r:id="rId8"/>
    <p:sldId id="277" r:id="rId9"/>
    <p:sldId id="275" r:id="rId10"/>
    <p:sldId id="276" r:id="rId11"/>
    <p:sldId id="273" r:id="rId12"/>
    <p:sldId id="264" r:id="rId1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Forfatter" initials="F" lastIdx="2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EED"/>
    <a:srgbClr val="D2D0CD"/>
    <a:srgbClr val="0202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12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98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10/09/2020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422275" y="4777194"/>
            <a:ext cx="5869668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6E511-D742-4EFE-90B5-C9FC42762E0F}" type="datetimeFigureOut">
              <a:rPr lang="en-GB" smtClean="0"/>
              <a:t>10/09/2020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CFAD1-D197-4A88-B173-A6412E995EE5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316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3.emf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 A: Hvidt logo">
    <p:bg>
      <p:bgPr>
        <a:solidFill>
          <a:srgbClr val="005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Bølge"/>
          <p:cNvGrpSpPr/>
          <p:nvPr userDrawn="1"/>
        </p:nvGrpSpPr>
        <p:grpSpPr>
          <a:xfrm>
            <a:off x="0" y="0"/>
            <a:ext cx="12196800" cy="7034923"/>
            <a:chOff x="0" y="0"/>
            <a:chExt cx="12196800" cy="7034923"/>
          </a:xfrm>
        </p:grpSpPr>
        <p:sp>
          <p:nvSpPr>
            <p:cNvPr id="15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6" name="Bølge 2"/>
            <p:cNvSpPr>
              <a:spLocks/>
            </p:cNvSpPr>
            <p:nvPr userDrawn="1"/>
          </p:nvSpPr>
          <p:spPr bwMode="auto">
            <a:xfrm>
              <a:off x="0" y="1899360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7" name="Bølge 3"/>
            <p:cNvSpPr>
              <a:spLocks/>
            </p:cNvSpPr>
            <p:nvPr userDrawn="1"/>
          </p:nvSpPr>
          <p:spPr bwMode="auto">
            <a:xfrm>
              <a:off x="0" y="1062720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522800" y="888192"/>
            <a:ext cx="9144000" cy="2387600"/>
          </a:xfrm>
        </p:spPr>
        <p:txBody>
          <a:bodyPr anchor="b"/>
          <a:lstStyle>
            <a:lvl1pPr algn="ctr">
              <a:defRPr sz="6000" b="1" i="1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522800" y="3568585"/>
            <a:ext cx="9144000" cy="1181835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="1" i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71" y="5049864"/>
            <a:ext cx="2487600" cy="937231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22425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 uden bølg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Rediger typografien i masterens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  <p:pic>
        <p:nvPicPr>
          <p:cNvPr id="7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760" y="6479225"/>
            <a:ext cx="810000" cy="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0565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515600" cy="1324800"/>
          </a:xfrm>
        </p:spPr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0000" y="1800000"/>
            <a:ext cx="5166000" cy="4510800"/>
          </a:xfrm>
        </p:spPr>
        <p:txBody>
          <a:bodyPr/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9600" y="1800000"/>
            <a:ext cx="5166000" cy="4510800"/>
          </a:xfrm>
        </p:spPr>
        <p:txBody>
          <a:bodyPr/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8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28" y="6479225"/>
            <a:ext cx="806864" cy="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176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35" userDrawn="1">
          <p15:clr>
            <a:srgbClr val="FBAE40"/>
          </p15:clr>
        </p15:guide>
        <p15:guide id="2" pos="404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080000" y="360000"/>
            <a:ext cx="5166000" cy="1324800"/>
          </a:xfrm>
        </p:spPr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1080000" y="1800000"/>
            <a:ext cx="5166000" cy="4510800"/>
          </a:xfrm>
        </p:spPr>
        <p:txBody>
          <a:bodyPr/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idx="1"/>
          </p:nvPr>
        </p:nvSpPr>
        <p:spPr>
          <a:xfrm>
            <a:off x="6429600" y="360000"/>
            <a:ext cx="5166000" cy="5956663"/>
          </a:xfrm>
        </p:spPr>
        <p:txBody>
          <a:bodyPr tIns="648000" anchor="ctr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5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10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28" y="6479225"/>
            <a:ext cx="806864" cy="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759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35" userDrawn="1">
          <p15:clr>
            <a:srgbClr val="FBAE40"/>
          </p15:clr>
        </p15:guide>
        <p15:guide id="2" pos="40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3200" cy="6861600"/>
          </a:xfrm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Klik for at redigere i master</a:t>
            </a:r>
          </a:p>
        </p:txBody>
      </p:sp>
      <p:sp>
        <p:nvSpPr>
          <p:cNvPr id="3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noProof="0" smtClean="0"/>
              <a:pPr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998742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: Hvidt log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bølge"/>
          <p:cNvGrpSpPr/>
          <p:nvPr userDrawn="1"/>
        </p:nvGrpSpPr>
        <p:grpSpPr>
          <a:xfrm>
            <a:off x="0" y="0"/>
            <a:ext cx="12195175" cy="6858000"/>
            <a:chOff x="0" y="0"/>
            <a:chExt cx="12195175" cy="6858000"/>
          </a:xfrm>
        </p:grpSpPr>
        <p:sp>
          <p:nvSpPr>
            <p:cNvPr id="23" name="Bølge 1"/>
            <p:cNvSpPr>
              <a:spLocks/>
            </p:cNvSpPr>
            <p:nvPr userDrawn="1"/>
          </p:nvSpPr>
          <p:spPr bwMode="auto">
            <a:xfrm>
              <a:off x="0" y="0"/>
              <a:ext cx="12169775" cy="6858000"/>
            </a:xfrm>
            <a:custGeom>
              <a:avLst/>
              <a:gdLst>
                <a:gd name="connsiteX0" fmla="*/ 7568852 w 12169775"/>
                <a:gd name="connsiteY0" fmla="*/ 0 h 6858000"/>
                <a:gd name="connsiteX1" fmla="*/ 12169775 w 12169775"/>
                <a:gd name="connsiteY1" fmla="*/ 0 h 6858000"/>
                <a:gd name="connsiteX2" fmla="*/ 12169775 w 12169775"/>
                <a:gd name="connsiteY2" fmla="*/ 5375275 h 6858000"/>
                <a:gd name="connsiteX3" fmla="*/ 12153921 w 12169775"/>
                <a:gd name="connsiteY3" fmla="*/ 5375275 h 6858000"/>
                <a:gd name="connsiteX4" fmla="*/ 7483239 w 12169775"/>
                <a:gd name="connsiteY4" fmla="*/ 6858000 h 6858000"/>
                <a:gd name="connsiteX5" fmla="*/ 0 w 12169775"/>
                <a:gd name="connsiteY5" fmla="*/ 6858000 h 6858000"/>
                <a:gd name="connsiteX6" fmla="*/ 0 w 12169775"/>
                <a:gd name="connsiteY6" fmla="*/ 3038475 h 6858000"/>
                <a:gd name="connsiteX7" fmla="*/ 7568852 w 12169775"/>
                <a:gd name="connsiteY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69775" h="6858000">
                  <a:moveTo>
                    <a:pt x="7568852" y="0"/>
                  </a:moveTo>
                  <a:cubicBezTo>
                    <a:pt x="7568852" y="0"/>
                    <a:pt x="7568852" y="0"/>
                    <a:pt x="12169775" y="0"/>
                  </a:cubicBezTo>
                  <a:cubicBezTo>
                    <a:pt x="12169775" y="0"/>
                    <a:pt x="12169775" y="0"/>
                    <a:pt x="12169775" y="5375275"/>
                  </a:cubicBezTo>
                  <a:cubicBezTo>
                    <a:pt x="12163433" y="5375275"/>
                    <a:pt x="12157092" y="5375275"/>
                    <a:pt x="12153921" y="5375275"/>
                  </a:cubicBezTo>
                  <a:cubicBezTo>
                    <a:pt x="10628735" y="5375275"/>
                    <a:pt x="9062329" y="6038850"/>
                    <a:pt x="7483239" y="6858000"/>
                  </a:cubicBezTo>
                  <a:lnTo>
                    <a:pt x="0" y="6858000"/>
                  </a:lnTo>
                  <a:cubicBezTo>
                    <a:pt x="0" y="6858000"/>
                    <a:pt x="0" y="6858000"/>
                    <a:pt x="0" y="3038475"/>
                  </a:cubicBezTo>
                  <a:cubicBezTo>
                    <a:pt x="2470103" y="3025775"/>
                    <a:pt x="5035332" y="1304925"/>
                    <a:pt x="7568852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7" name="Bølge 2"/>
            <p:cNvSpPr>
              <a:spLocks/>
            </p:cNvSpPr>
            <p:nvPr userDrawn="1"/>
          </p:nvSpPr>
          <p:spPr bwMode="auto">
            <a:xfrm>
              <a:off x="0" y="1419262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8" name="Bølge 3"/>
            <p:cNvSpPr>
              <a:spLocks/>
            </p:cNvSpPr>
            <p:nvPr userDrawn="1"/>
          </p:nvSpPr>
          <p:spPr bwMode="auto">
            <a:xfrm>
              <a:off x="0" y="1430122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079499" y="1854393"/>
            <a:ext cx="10515601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079500" y="4575199"/>
            <a:ext cx="10515600" cy="708102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 b="1" i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Date_DateCustomA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9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5768011"/>
            <a:ext cx="1350000" cy="50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61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fsnit: Sort logo">
    <p:bg>
      <p:bgPr>
        <a:solidFill>
          <a:srgbClr val="A4C7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bølge"/>
          <p:cNvGrpSpPr/>
          <p:nvPr userDrawn="1"/>
        </p:nvGrpSpPr>
        <p:grpSpPr>
          <a:xfrm>
            <a:off x="0" y="0"/>
            <a:ext cx="12195175" cy="6858000"/>
            <a:chOff x="0" y="0"/>
            <a:chExt cx="12195175" cy="6858000"/>
          </a:xfrm>
        </p:grpSpPr>
        <p:sp>
          <p:nvSpPr>
            <p:cNvPr id="16" name="Bølge 1"/>
            <p:cNvSpPr>
              <a:spLocks/>
            </p:cNvSpPr>
            <p:nvPr userDrawn="1"/>
          </p:nvSpPr>
          <p:spPr bwMode="auto">
            <a:xfrm>
              <a:off x="0" y="0"/>
              <a:ext cx="12169775" cy="6858000"/>
            </a:xfrm>
            <a:custGeom>
              <a:avLst/>
              <a:gdLst>
                <a:gd name="connsiteX0" fmla="*/ 7568852 w 12169775"/>
                <a:gd name="connsiteY0" fmla="*/ 0 h 6858000"/>
                <a:gd name="connsiteX1" fmla="*/ 12169775 w 12169775"/>
                <a:gd name="connsiteY1" fmla="*/ 0 h 6858000"/>
                <a:gd name="connsiteX2" fmla="*/ 12169775 w 12169775"/>
                <a:gd name="connsiteY2" fmla="*/ 5375275 h 6858000"/>
                <a:gd name="connsiteX3" fmla="*/ 12153921 w 12169775"/>
                <a:gd name="connsiteY3" fmla="*/ 5375275 h 6858000"/>
                <a:gd name="connsiteX4" fmla="*/ 7483239 w 12169775"/>
                <a:gd name="connsiteY4" fmla="*/ 6858000 h 6858000"/>
                <a:gd name="connsiteX5" fmla="*/ 0 w 12169775"/>
                <a:gd name="connsiteY5" fmla="*/ 6858000 h 6858000"/>
                <a:gd name="connsiteX6" fmla="*/ 0 w 12169775"/>
                <a:gd name="connsiteY6" fmla="*/ 3038475 h 6858000"/>
                <a:gd name="connsiteX7" fmla="*/ 7568852 w 12169775"/>
                <a:gd name="connsiteY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69775" h="6858000">
                  <a:moveTo>
                    <a:pt x="7568852" y="0"/>
                  </a:moveTo>
                  <a:cubicBezTo>
                    <a:pt x="7568852" y="0"/>
                    <a:pt x="7568852" y="0"/>
                    <a:pt x="12169775" y="0"/>
                  </a:cubicBezTo>
                  <a:cubicBezTo>
                    <a:pt x="12169775" y="0"/>
                    <a:pt x="12169775" y="0"/>
                    <a:pt x="12169775" y="5375275"/>
                  </a:cubicBezTo>
                  <a:cubicBezTo>
                    <a:pt x="12163433" y="5375275"/>
                    <a:pt x="12157092" y="5375275"/>
                    <a:pt x="12153921" y="5375275"/>
                  </a:cubicBezTo>
                  <a:cubicBezTo>
                    <a:pt x="10628735" y="5375275"/>
                    <a:pt x="9062329" y="6038850"/>
                    <a:pt x="7483239" y="6858000"/>
                  </a:cubicBezTo>
                  <a:lnTo>
                    <a:pt x="0" y="6858000"/>
                  </a:lnTo>
                  <a:cubicBezTo>
                    <a:pt x="0" y="6858000"/>
                    <a:pt x="0" y="6858000"/>
                    <a:pt x="0" y="3038475"/>
                  </a:cubicBezTo>
                  <a:cubicBezTo>
                    <a:pt x="2470103" y="3025775"/>
                    <a:pt x="5035332" y="1304925"/>
                    <a:pt x="7568852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8" name="Bølge 2"/>
            <p:cNvSpPr>
              <a:spLocks/>
            </p:cNvSpPr>
            <p:nvPr userDrawn="1"/>
          </p:nvSpPr>
          <p:spPr bwMode="auto">
            <a:xfrm>
              <a:off x="0" y="1419262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9" name="Bølge 3"/>
            <p:cNvSpPr>
              <a:spLocks/>
            </p:cNvSpPr>
            <p:nvPr userDrawn="1"/>
          </p:nvSpPr>
          <p:spPr bwMode="auto">
            <a:xfrm>
              <a:off x="0" y="1430122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079499" y="1854393"/>
            <a:ext cx="10515601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079500" y="4575199"/>
            <a:ext cx="10515600" cy="708102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 b="1" i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Date_DateCustomA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9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5776391"/>
            <a:ext cx="1350000" cy="49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98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slide: Hvidt logo">
    <p:bg>
      <p:bgPr>
        <a:solidFill>
          <a:srgbClr val="005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bølge"/>
          <p:cNvGrpSpPr/>
          <p:nvPr userDrawn="1"/>
        </p:nvGrpSpPr>
        <p:grpSpPr>
          <a:xfrm>
            <a:off x="0" y="0"/>
            <a:ext cx="12196800" cy="6872400"/>
            <a:chOff x="0" y="0"/>
            <a:chExt cx="12196800" cy="6872400"/>
          </a:xfrm>
        </p:grpSpPr>
        <p:sp>
          <p:nvSpPr>
            <p:cNvPr id="13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3" name="Bølge 2"/>
            <p:cNvSpPr>
              <a:spLocks/>
            </p:cNvSpPr>
            <p:nvPr userDrawn="1"/>
          </p:nvSpPr>
          <p:spPr bwMode="auto">
            <a:xfrm>
              <a:off x="0" y="0"/>
              <a:ext cx="12195175" cy="3866601"/>
            </a:xfrm>
            <a:custGeom>
              <a:avLst/>
              <a:gdLst>
                <a:gd name="connsiteX0" fmla="*/ 0 w 12195175"/>
                <a:gd name="connsiteY0" fmla="*/ 0 h 3866601"/>
                <a:gd name="connsiteX1" fmla="*/ 3223724 w 12195175"/>
                <a:gd name="connsiteY1" fmla="*/ 0 h 3866601"/>
                <a:gd name="connsiteX2" fmla="*/ 3459081 w 12195175"/>
                <a:gd name="connsiteY2" fmla="*/ 123976 h 3866601"/>
                <a:gd name="connsiteX3" fmla="*/ 5531996 w 12195175"/>
                <a:gd name="connsiteY3" fmla="*/ 768707 h 3866601"/>
                <a:gd name="connsiteX4" fmla="*/ 7605080 w 12195175"/>
                <a:gd name="connsiteY4" fmla="*/ 123976 h 3866601"/>
                <a:gd name="connsiteX5" fmla="*/ 7840503 w 12195175"/>
                <a:gd name="connsiteY5" fmla="*/ 0 h 3866601"/>
                <a:gd name="connsiteX6" fmla="*/ 12195175 w 12195175"/>
                <a:gd name="connsiteY6" fmla="*/ 0 h 3866601"/>
                <a:gd name="connsiteX7" fmla="*/ 12195175 w 12195175"/>
                <a:gd name="connsiteY7" fmla="*/ 2054986 h 3866601"/>
                <a:gd name="connsiteX8" fmla="*/ 11067169 w 12195175"/>
                <a:gd name="connsiteY8" fmla="*/ 1828932 h 3866601"/>
                <a:gd name="connsiteX9" fmla="*/ 5531996 w 12195175"/>
                <a:gd name="connsiteY9" fmla="*/ 3866601 h 3866601"/>
                <a:gd name="connsiteX10" fmla="*/ 0 w 12195175"/>
                <a:gd name="connsiteY10" fmla="*/ 1828932 h 3866601"/>
                <a:gd name="connsiteX11" fmla="*/ 0 w 12195175"/>
                <a:gd name="connsiteY11" fmla="*/ 167293 h 3866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5175" h="3866601">
                  <a:moveTo>
                    <a:pt x="0" y="0"/>
                  </a:moveTo>
                  <a:lnTo>
                    <a:pt x="3223724" y="0"/>
                  </a:lnTo>
                  <a:lnTo>
                    <a:pt x="3459081" y="123976"/>
                  </a:lnTo>
                  <a:cubicBezTo>
                    <a:pt x="4157537" y="482160"/>
                    <a:pt x="4852810" y="768707"/>
                    <a:pt x="5531996" y="768707"/>
                  </a:cubicBezTo>
                  <a:cubicBezTo>
                    <a:pt x="6211183" y="768707"/>
                    <a:pt x="6906456" y="482160"/>
                    <a:pt x="7605080" y="123976"/>
                  </a:cubicBezTo>
                  <a:lnTo>
                    <a:pt x="7840503" y="0"/>
                  </a:lnTo>
                  <a:lnTo>
                    <a:pt x="12195175" y="0"/>
                  </a:lnTo>
                  <a:lnTo>
                    <a:pt x="12195175" y="2054986"/>
                  </a:lnTo>
                  <a:cubicBezTo>
                    <a:pt x="11813877" y="1918080"/>
                    <a:pt x="11438934" y="1828932"/>
                    <a:pt x="11067169" y="1828932"/>
                  </a:cubicBezTo>
                  <a:cubicBezTo>
                    <a:pt x="9268714" y="1828932"/>
                    <a:pt x="7343161" y="3866601"/>
                    <a:pt x="5531996" y="3866601"/>
                  </a:cubicBezTo>
                  <a:cubicBezTo>
                    <a:pt x="3720832" y="3866601"/>
                    <a:pt x="1795277" y="1828932"/>
                    <a:pt x="0" y="1828932"/>
                  </a:cubicBezTo>
                  <a:cubicBezTo>
                    <a:pt x="0" y="1828932"/>
                    <a:pt x="0" y="1828932"/>
                    <a:pt x="0" y="16729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4" name="Bølge 3"/>
            <p:cNvSpPr>
              <a:spLocks/>
            </p:cNvSpPr>
            <p:nvPr userDrawn="1"/>
          </p:nvSpPr>
          <p:spPr bwMode="auto">
            <a:xfrm>
              <a:off x="0" y="1"/>
              <a:ext cx="12195175" cy="2892825"/>
            </a:xfrm>
            <a:custGeom>
              <a:avLst/>
              <a:gdLst>
                <a:gd name="connsiteX0" fmla="*/ 2510710 w 12195175"/>
                <a:gd name="connsiteY0" fmla="*/ 0 h 2892825"/>
                <a:gd name="connsiteX1" fmla="*/ 4103443 w 12195175"/>
                <a:gd name="connsiteY1" fmla="*/ 0 h 2892825"/>
                <a:gd name="connsiteX2" fmla="*/ 4129287 w 12195175"/>
                <a:gd name="connsiteY2" fmla="*/ 9719 h 2892825"/>
                <a:gd name="connsiteX3" fmla="*/ 6612340 w 12195175"/>
                <a:gd name="connsiteY3" fmla="*/ 1037308 h 2892825"/>
                <a:gd name="connsiteX4" fmla="*/ 9097180 w 12195175"/>
                <a:gd name="connsiteY4" fmla="*/ 9719 h 2892825"/>
                <a:gd name="connsiteX5" fmla="*/ 9123049 w 12195175"/>
                <a:gd name="connsiteY5" fmla="*/ 0 h 2892825"/>
                <a:gd name="connsiteX6" fmla="*/ 10717020 w 12195175"/>
                <a:gd name="connsiteY6" fmla="*/ 0 h 2892825"/>
                <a:gd name="connsiteX7" fmla="*/ 10765060 w 12195175"/>
                <a:gd name="connsiteY7" fmla="*/ 18991 h 2892825"/>
                <a:gd name="connsiteX8" fmla="*/ 12195175 w 12195175"/>
                <a:gd name="connsiteY8" fmla="*/ 750372 h 2892825"/>
                <a:gd name="connsiteX9" fmla="*/ 12195175 w 12195175"/>
                <a:gd name="connsiteY9" fmla="*/ 2605889 h 2892825"/>
                <a:gd name="connsiteX10" fmla="*/ 9920098 w 12195175"/>
                <a:gd name="connsiteY10" fmla="*/ 1671754 h 2892825"/>
                <a:gd name="connsiteX11" fmla="*/ 6612340 w 12195175"/>
                <a:gd name="connsiteY11" fmla="*/ 2892825 h 2892825"/>
                <a:gd name="connsiteX12" fmla="*/ 3307759 w 12195175"/>
                <a:gd name="connsiteY12" fmla="*/ 1671754 h 2892825"/>
                <a:gd name="connsiteX13" fmla="*/ 0 w 12195175"/>
                <a:gd name="connsiteY13" fmla="*/ 2892825 h 2892825"/>
                <a:gd name="connsiteX14" fmla="*/ 0 w 12195175"/>
                <a:gd name="connsiteY14" fmla="*/ 1037308 h 2892825"/>
                <a:gd name="connsiteX15" fmla="*/ 2484841 w 12195175"/>
                <a:gd name="connsiteY15" fmla="*/ 9719 h 289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5175" h="2892825">
                  <a:moveTo>
                    <a:pt x="2510710" y="0"/>
                  </a:moveTo>
                  <a:lnTo>
                    <a:pt x="4103443" y="0"/>
                  </a:lnTo>
                  <a:lnTo>
                    <a:pt x="4129287" y="9719"/>
                  </a:lnTo>
                  <a:cubicBezTo>
                    <a:pt x="4959653" y="352249"/>
                    <a:pt x="5809232" y="1037308"/>
                    <a:pt x="6612340" y="1037308"/>
                  </a:cubicBezTo>
                  <a:cubicBezTo>
                    <a:pt x="7417832" y="1037308"/>
                    <a:pt x="8266219" y="352249"/>
                    <a:pt x="9097180" y="9719"/>
                  </a:cubicBezTo>
                  <a:lnTo>
                    <a:pt x="9123049" y="0"/>
                  </a:lnTo>
                  <a:lnTo>
                    <a:pt x="10717020" y="0"/>
                  </a:lnTo>
                  <a:lnTo>
                    <a:pt x="10765060" y="18991"/>
                  </a:lnTo>
                  <a:cubicBezTo>
                    <a:pt x="11239696" y="217847"/>
                    <a:pt x="11720539" y="525207"/>
                    <a:pt x="12195175" y="750372"/>
                  </a:cubicBezTo>
                  <a:lnTo>
                    <a:pt x="12195175" y="2605889"/>
                  </a:lnTo>
                  <a:cubicBezTo>
                    <a:pt x="11435757" y="2245626"/>
                    <a:pt x="10660451" y="1671754"/>
                    <a:pt x="9920098" y="1671754"/>
                  </a:cubicBezTo>
                  <a:cubicBezTo>
                    <a:pt x="8836577" y="1671754"/>
                    <a:pt x="7686329" y="2892825"/>
                    <a:pt x="6612340" y="2892825"/>
                  </a:cubicBezTo>
                  <a:cubicBezTo>
                    <a:pt x="5541529" y="2892825"/>
                    <a:pt x="4388104" y="1671754"/>
                    <a:pt x="3307759" y="1671754"/>
                  </a:cubicBezTo>
                  <a:cubicBezTo>
                    <a:pt x="2224238" y="1671754"/>
                    <a:pt x="1073989" y="2892825"/>
                    <a:pt x="0" y="2892825"/>
                  </a:cubicBezTo>
                  <a:cubicBezTo>
                    <a:pt x="0" y="2892825"/>
                    <a:pt x="0" y="2892825"/>
                    <a:pt x="0" y="1037308"/>
                  </a:cubicBezTo>
                  <a:cubicBezTo>
                    <a:pt x="805492" y="1037308"/>
                    <a:pt x="1653880" y="352249"/>
                    <a:pt x="2484841" y="971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522800" y="888192"/>
            <a:ext cx="9144000" cy="2387600"/>
          </a:xfrm>
        </p:spPr>
        <p:txBody>
          <a:bodyPr anchor="b"/>
          <a:lstStyle>
            <a:lvl1pPr algn="ctr">
              <a:defRPr sz="6000" b="1" i="1">
                <a:solidFill>
                  <a:schemeClr val="bg1"/>
                </a:solidFill>
              </a:defRPr>
            </a:lvl1pPr>
          </a:lstStyle>
          <a:p>
            <a:r>
              <a:rPr lang="da-DK" dirty="0">
                <a:solidFill>
                  <a:schemeClr val="bg1"/>
                </a:solidFill>
              </a:rPr>
              <a:t>Tak for opmærksomheden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522800" y="3568585"/>
            <a:ext cx="9144000" cy="1181835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="1" i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71" y="5049864"/>
            <a:ext cx="2487600" cy="937231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24001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slide: Sort logo">
    <p:bg>
      <p:bgPr>
        <a:solidFill>
          <a:srgbClr val="FFE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bølge"/>
          <p:cNvGrpSpPr/>
          <p:nvPr userDrawn="1"/>
        </p:nvGrpSpPr>
        <p:grpSpPr>
          <a:xfrm>
            <a:off x="0" y="0"/>
            <a:ext cx="12196800" cy="6872400"/>
            <a:chOff x="0" y="0"/>
            <a:chExt cx="12196800" cy="6872400"/>
          </a:xfrm>
        </p:grpSpPr>
        <p:sp>
          <p:nvSpPr>
            <p:cNvPr id="17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8" name="Bølge 2"/>
            <p:cNvSpPr>
              <a:spLocks/>
            </p:cNvSpPr>
            <p:nvPr userDrawn="1"/>
          </p:nvSpPr>
          <p:spPr bwMode="auto">
            <a:xfrm>
              <a:off x="0" y="0"/>
              <a:ext cx="12195175" cy="3866601"/>
            </a:xfrm>
            <a:custGeom>
              <a:avLst/>
              <a:gdLst>
                <a:gd name="connsiteX0" fmla="*/ 0 w 12195175"/>
                <a:gd name="connsiteY0" fmla="*/ 0 h 3866601"/>
                <a:gd name="connsiteX1" fmla="*/ 3223724 w 12195175"/>
                <a:gd name="connsiteY1" fmla="*/ 0 h 3866601"/>
                <a:gd name="connsiteX2" fmla="*/ 3459081 w 12195175"/>
                <a:gd name="connsiteY2" fmla="*/ 123976 h 3866601"/>
                <a:gd name="connsiteX3" fmla="*/ 5531996 w 12195175"/>
                <a:gd name="connsiteY3" fmla="*/ 768707 h 3866601"/>
                <a:gd name="connsiteX4" fmla="*/ 7605080 w 12195175"/>
                <a:gd name="connsiteY4" fmla="*/ 123976 h 3866601"/>
                <a:gd name="connsiteX5" fmla="*/ 7840503 w 12195175"/>
                <a:gd name="connsiteY5" fmla="*/ 0 h 3866601"/>
                <a:gd name="connsiteX6" fmla="*/ 12195175 w 12195175"/>
                <a:gd name="connsiteY6" fmla="*/ 0 h 3866601"/>
                <a:gd name="connsiteX7" fmla="*/ 12195175 w 12195175"/>
                <a:gd name="connsiteY7" fmla="*/ 2054986 h 3866601"/>
                <a:gd name="connsiteX8" fmla="*/ 11067169 w 12195175"/>
                <a:gd name="connsiteY8" fmla="*/ 1828932 h 3866601"/>
                <a:gd name="connsiteX9" fmla="*/ 5531996 w 12195175"/>
                <a:gd name="connsiteY9" fmla="*/ 3866601 h 3866601"/>
                <a:gd name="connsiteX10" fmla="*/ 0 w 12195175"/>
                <a:gd name="connsiteY10" fmla="*/ 1828932 h 3866601"/>
                <a:gd name="connsiteX11" fmla="*/ 0 w 12195175"/>
                <a:gd name="connsiteY11" fmla="*/ 167293 h 3866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5175" h="3866601">
                  <a:moveTo>
                    <a:pt x="0" y="0"/>
                  </a:moveTo>
                  <a:lnTo>
                    <a:pt x="3223724" y="0"/>
                  </a:lnTo>
                  <a:lnTo>
                    <a:pt x="3459081" y="123976"/>
                  </a:lnTo>
                  <a:cubicBezTo>
                    <a:pt x="4157537" y="482160"/>
                    <a:pt x="4852810" y="768707"/>
                    <a:pt x="5531996" y="768707"/>
                  </a:cubicBezTo>
                  <a:cubicBezTo>
                    <a:pt x="6211183" y="768707"/>
                    <a:pt x="6906456" y="482160"/>
                    <a:pt x="7605080" y="123976"/>
                  </a:cubicBezTo>
                  <a:lnTo>
                    <a:pt x="7840503" y="0"/>
                  </a:lnTo>
                  <a:lnTo>
                    <a:pt x="12195175" y="0"/>
                  </a:lnTo>
                  <a:lnTo>
                    <a:pt x="12195175" y="2054986"/>
                  </a:lnTo>
                  <a:cubicBezTo>
                    <a:pt x="11813877" y="1918080"/>
                    <a:pt x="11438934" y="1828932"/>
                    <a:pt x="11067169" y="1828932"/>
                  </a:cubicBezTo>
                  <a:cubicBezTo>
                    <a:pt x="9268714" y="1828932"/>
                    <a:pt x="7343161" y="3866601"/>
                    <a:pt x="5531996" y="3866601"/>
                  </a:cubicBezTo>
                  <a:cubicBezTo>
                    <a:pt x="3720832" y="3866601"/>
                    <a:pt x="1795277" y="1828932"/>
                    <a:pt x="0" y="1828932"/>
                  </a:cubicBezTo>
                  <a:cubicBezTo>
                    <a:pt x="0" y="1828932"/>
                    <a:pt x="0" y="1828932"/>
                    <a:pt x="0" y="16729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9" name="Bølge 3"/>
            <p:cNvSpPr>
              <a:spLocks/>
            </p:cNvSpPr>
            <p:nvPr userDrawn="1"/>
          </p:nvSpPr>
          <p:spPr bwMode="auto">
            <a:xfrm>
              <a:off x="0" y="1"/>
              <a:ext cx="12195175" cy="2892825"/>
            </a:xfrm>
            <a:custGeom>
              <a:avLst/>
              <a:gdLst>
                <a:gd name="connsiteX0" fmla="*/ 2510710 w 12195175"/>
                <a:gd name="connsiteY0" fmla="*/ 0 h 2892825"/>
                <a:gd name="connsiteX1" fmla="*/ 4103443 w 12195175"/>
                <a:gd name="connsiteY1" fmla="*/ 0 h 2892825"/>
                <a:gd name="connsiteX2" fmla="*/ 4129287 w 12195175"/>
                <a:gd name="connsiteY2" fmla="*/ 9719 h 2892825"/>
                <a:gd name="connsiteX3" fmla="*/ 6612340 w 12195175"/>
                <a:gd name="connsiteY3" fmla="*/ 1037308 h 2892825"/>
                <a:gd name="connsiteX4" fmla="*/ 9097180 w 12195175"/>
                <a:gd name="connsiteY4" fmla="*/ 9719 h 2892825"/>
                <a:gd name="connsiteX5" fmla="*/ 9123049 w 12195175"/>
                <a:gd name="connsiteY5" fmla="*/ 0 h 2892825"/>
                <a:gd name="connsiteX6" fmla="*/ 10717020 w 12195175"/>
                <a:gd name="connsiteY6" fmla="*/ 0 h 2892825"/>
                <a:gd name="connsiteX7" fmla="*/ 10765060 w 12195175"/>
                <a:gd name="connsiteY7" fmla="*/ 18991 h 2892825"/>
                <a:gd name="connsiteX8" fmla="*/ 12195175 w 12195175"/>
                <a:gd name="connsiteY8" fmla="*/ 750372 h 2892825"/>
                <a:gd name="connsiteX9" fmla="*/ 12195175 w 12195175"/>
                <a:gd name="connsiteY9" fmla="*/ 2605889 h 2892825"/>
                <a:gd name="connsiteX10" fmla="*/ 9920098 w 12195175"/>
                <a:gd name="connsiteY10" fmla="*/ 1671754 h 2892825"/>
                <a:gd name="connsiteX11" fmla="*/ 6612340 w 12195175"/>
                <a:gd name="connsiteY11" fmla="*/ 2892825 h 2892825"/>
                <a:gd name="connsiteX12" fmla="*/ 3307759 w 12195175"/>
                <a:gd name="connsiteY12" fmla="*/ 1671754 h 2892825"/>
                <a:gd name="connsiteX13" fmla="*/ 0 w 12195175"/>
                <a:gd name="connsiteY13" fmla="*/ 2892825 h 2892825"/>
                <a:gd name="connsiteX14" fmla="*/ 0 w 12195175"/>
                <a:gd name="connsiteY14" fmla="*/ 1037308 h 2892825"/>
                <a:gd name="connsiteX15" fmla="*/ 2484841 w 12195175"/>
                <a:gd name="connsiteY15" fmla="*/ 9719 h 289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5175" h="2892825">
                  <a:moveTo>
                    <a:pt x="2510710" y="0"/>
                  </a:moveTo>
                  <a:lnTo>
                    <a:pt x="4103443" y="0"/>
                  </a:lnTo>
                  <a:lnTo>
                    <a:pt x="4129287" y="9719"/>
                  </a:lnTo>
                  <a:cubicBezTo>
                    <a:pt x="4959653" y="352249"/>
                    <a:pt x="5809232" y="1037308"/>
                    <a:pt x="6612340" y="1037308"/>
                  </a:cubicBezTo>
                  <a:cubicBezTo>
                    <a:pt x="7417832" y="1037308"/>
                    <a:pt x="8266219" y="352249"/>
                    <a:pt x="9097180" y="9719"/>
                  </a:cubicBezTo>
                  <a:lnTo>
                    <a:pt x="9123049" y="0"/>
                  </a:lnTo>
                  <a:lnTo>
                    <a:pt x="10717020" y="0"/>
                  </a:lnTo>
                  <a:lnTo>
                    <a:pt x="10765060" y="18991"/>
                  </a:lnTo>
                  <a:cubicBezTo>
                    <a:pt x="11239696" y="217847"/>
                    <a:pt x="11720539" y="525207"/>
                    <a:pt x="12195175" y="750372"/>
                  </a:cubicBezTo>
                  <a:lnTo>
                    <a:pt x="12195175" y="2605889"/>
                  </a:lnTo>
                  <a:cubicBezTo>
                    <a:pt x="11435757" y="2245626"/>
                    <a:pt x="10660451" y="1671754"/>
                    <a:pt x="9920098" y="1671754"/>
                  </a:cubicBezTo>
                  <a:cubicBezTo>
                    <a:pt x="8836577" y="1671754"/>
                    <a:pt x="7686329" y="2892825"/>
                    <a:pt x="6612340" y="2892825"/>
                  </a:cubicBezTo>
                  <a:cubicBezTo>
                    <a:pt x="5541529" y="2892825"/>
                    <a:pt x="4388104" y="1671754"/>
                    <a:pt x="3307759" y="1671754"/>
                  </a:cubicBezTo>
                  <a:cubicBezTo>
                    <a:pt x="2224238" y="1671754"/>
                    <a:pt x="1073989" y="2892825"/>
                    <a:pt x="0" y="2892825"/>
                  </a:cubicBezTo>
                  <a:cubicBezTo>
                    <a:pt x="0" y="2892825"/>
                    <a:pt x="0" y="2892825"/>
                    <a:pt x="0" y="1037308"/>
                  </a:cubicBezTo>
                  <a:cubicBezTo>
                    <a:pt x="805492" y="1037308"/>
                    <a:pt x="1653880" y="352249"/>
                    <a:pt x="2484841" y="971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522800" y="3568585"/>
            <a:ext cx="9144000" cy="1181835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="1" i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71" y="5065304"/>
            <a:ext cx="2487600" cy="906350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1522800" y="889200"/>
            <a:ext cx="9144000" cy="2386800"/>
          </a:xfrm>
        </p:spPr>
        <p:txBody>
          <a:bodyPr anchor="b" anchorCtr="0"/>
          <a:lstStyle>
            <a:lvl1pPr algn="ctr">
              <a:defRPr sz="6000"/>
            </a:lvl1pPr>
          </a:lstStyle>
          <a:p>
            <a:r>
              <a:rPr lang="da-DK" noProof="0" dirty="0"/>
              <a:t>Tak for opmærksomheden</a:t>
            </a:r>
          </a:p>
        </p:txBody>
      </p:sp>
    </p:spTree>
    <p:extLst>
      <p:ext uri="{BB962C8B-B14F-4D97-AF65-F5344CB8AC3E}">
        <p14:creationId xmlns:p14="http://schemas.microsoft.com/office/powerpoint/2010/main" val="3084402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6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28" y="6479225"/>
            <a:ext cx="806864" cy="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3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5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28" y="6479225"/>
            <a:ext cx="806864" cy="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61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 B: Hvidt log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Bølge"/>
          <p:cNvGrpSpPr/>
          <p:nvPr userDrawn="1"/>
        </p:nvGrpSpPr>
        <p:grpSpPr>
          <a:xfrm>
            <a:off x="0" y="0"/>
            <a:ext cx="12196800" cy="7034923"/>
            <a:chOff x="0" y="0"/>
            <a:chExt cx="12196800" cy="7034923"/>
          </a:xfrm>
        </p:grpSpPr>
        <p:sp>
          <p:nvSpPr>
            <p:cNvPr id="13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5" name="Bølge 2"/>
            <p:cNvSpPr>
              <a:spLocks/>
            </p:cNvSpPr>
            <p:nvPr userDrawn="1"/>
          </p:nvSpPr>
          <p:spPr bwMode="auto">
            <a:xfrm>
              <a:off x="0" y="1899360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0" name="Bølge 3"/>
            <p:cNvSpPr>
              <a:spLocks/>
            </p:cNvSpPr>
            <p:nvPr userDrawn="1"/>
          </p:nvSpPr>
          <p:spPr bwMode="auto">
            <a:xfrm>
              <a:off x="0" y="1062720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800" y="888192"/>
            <a:ext cx="9144000" cy="2387600"/>
          </a:xfrm>
        </p:spPr>
        <p:txBody>
          <a:bodyPr anchor="b"/>
          <a:lstStyle>
            <a:lvl1pPr algn="ctr">
              <a:defRPr sz="6000" b="1" i="1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800" y="3568585"/>
            <a:ext cx="9144000" cy="1181835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="1" i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71" y="5049864"/>
            <a:ext cx="2487600" cy="937231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2749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1079500" y="539750"/>
            <a:ext cx="10569573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1079500" y="1641371"/>
            <a:ext cx="2280360" cy="432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dias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dit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nuværende layout til et alternativt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4490720" y="1641371"/>
            <a:ext cx="2160798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7464706" y="1623508"/>
            <a:ext cx="2358243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altLang="da-DK" sz="1000" b="1" kern="1200" noProof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Farveskift på baggrund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Højreklik på baggrunden for at ændre farven med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Formater baggrund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297" y="2684712"/>
            <a:ext cx="549328" cy="285228"/>
          </a:xfrm>
          <a:prstGeom prst="rect">
            <a:avLst/>
          </a:prstGeom>
        </p:spPr>
      </p:pic>
      <p:pic>
        <p:nvPicPr>
          <p:cNvPr id="20" name="2 Ny slide"/>
          <p:cNvPicPr>
            <a:picLocks noChangeAspect="1"/>
          </p:cNvPicPr>
          <p:nvPr userDrawn="1"/>
        </p:nvPicPr>
        <p:blipFill rotWithShape="1">
          <a:blip r:embed="rId3"/>
          <a:srcRect l="2931" r="60888"/>
          <a:stretch/>
        </p:blipFill>
        <p:spPr>
          <a:xfrm>
            <a:off x="3254216" y="3346176"/>
            <a:ext cx="363713" cy="647461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3269681" y="4015780"/>
            <a:ext cx="593368" cy="192211"/>
          </a:xfrm>
          <a:prstGeom prst="rect">
            <a:avLst/>
          </a:prstGeom>
        </p:spPr>
      </p:pic>
      <p:pic>
        <p:nvPicPr>
          <p:cNvPr id="24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42384" y="5126224"/>
            <a:ext cx="547241" cy="197798"/>
          </a:xfrm>
          <a:prstGeom prst="rect">
            <a:avLst/>
          </a:prstGeom>
        </p:spPr>
      </p:pic>
      <p:pic>
        <p:nvPicPr>
          <p:cNvPr id="5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17942" y="1882669"/>
            <a:ext cx="262151" cy="256054"/>
          </a:xfrm>
          <a:prstGeom prst="rect">
            <a:avLst/>
          </a:prstGeom>
        </p:spPr>
      </p:pic>
      <p:pic>
        <p:nvPicPr>
          <p:cNvPr id="23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98574" y="2555991"/>
            <a:ext cx="337400" cy="321707"/>
          </a:xfrm>
          <a:prstGeom prst="rect">
            <a:avLst/>
          </a:prstGeom>
        </p:spPr>
      </p:pic>
      <p:pic>
        <p:nvPicPr>
          <p:cNvPr id="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6279" y="3049981"/>
            <a:ext cx="359695" cy="335309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7464706" y="2178142"/>
            <a:ext cx="1631586" cy="1849130"/>
            <a:chOff x="7464706" y="4207991"/>
            <a:chExt cx="1834400" cy="2078986"/>
          </a:xfrm>
        </p:grpSpPr>
        <p:pic>
          <p:nvPicPr>
            <p:cNvPr id="7" name="Billede 6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7464706" y="4207991"/>
              <a:ext cx="1834400" cy="207898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8743467" y="5740924"/>
              <a:ext cx="380642" cy="245097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noProof="0" dirty="0" err="1"/>
            </a:p>
          </p:txBody>
        </p:sp>
      </p:grp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467590" y="4220214"/>
            <a:ext cx="1178092" cy="2078986"/>
          </a:xfrm>
          <a:prstGeom prst="rect">
            <a:avLst/>
          </a:prstGeom>
        </p:spPr>
      </p:pic>
      <p:sp>
        <p:nvSpPr>
          <p:cNvPr id="18" name="Rectangle 5"/>
          <p:cNvSpPr/>
          <p:nvPr userDrawn="1"/>
        </p:nvSpPr>
        <p:spPr>
          <a:xfrm>
            <a:off x="7464706" y="5267363"/>
            <a:ext cx="1180975" cy="346368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9" name="Rectangle 5"/>
          <p:cNvSpPr/>
          <p:nvPr userDrawn="1"/>
        </p:nvSpPr>
        <p:spPr>
          <a:xfrm>
            <a:off x="7943395" y="4362719"/>
            <a:ext cx="713482" cy="145558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cxnSp>
        <p:nvCxnSpPr>
          <p:cNvPr id="11" name="Lige forbindelse 10"/>
          <p:cNvCxnSpPr/>
          <p:nvPr userDrawn="1"/>
        </p:nvCxnSpPr>
        <p:spPr>
          <a:xfrm>
            <a:off x="7491794" y="5900679"/>
            <a:ext cx="1123405" cy="853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Lige forbindelse 25"/>
          <p:cNvCxnSpPr/>
          <p:nvPr userDrawn="1"/>
        </p:nvCxnSpPr>
        <p:spPr>
          <a:xfrm flipV="1">
            <a:off x="7491794" y="5900679"/>
            <a:ext cx="1123405" cy="7671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4"/>
          <p:cNvSpPr txBox="1">
            <a:spLocks noChangeArrowheads="1"/>
          </p:cNvSpPr>
          <p:nvPr userDrawn="1"/>
        </p:nvSpPr>
        <p:spPr bwMode="auto">
          <a:xfrm>
            <a:off x="8701564" y="4385112"/>
            <a:ext cx="181006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Farve rækkefølge på grafer</a:t>
            </a:r>
            <a:endParaRPr lang="da-DK" altLang="da-DK" sz="105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 userDrawn="1"/>
        </p:nvSpPr>
        <p:spPr bwMode="auto">
          <a:xfrm>
            <a:off x="8701564" y="5285119"/>
            <a:ext cx="14122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disse farver til baggrunden</a:t>
            </a:r>
            <a:endParaRPr lang="da-DK" altLang="da-DK" sz="105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4"/>
          <p:cNvSpPr txBox="1">
            <a:spLocks noChangeArrowheads="1"/>
          </p:cNvSpPr>
          <p:nvPr userDrawn="1"/>
        </p:nvSpPr>
        <p:spPr bwMode="auto">
          <a:xfrm>
            <a:off x="8701564" y="5868875"/>
            <a:ext cx="141226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aldrig disse farver</a:t>
            </a:r>
            <a:endParaRPr lang="da-DK" altLang="da-DK" sz="105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Logo"/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28" y="358775"/>
            <a:ext cx="806864" cy="30517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11"/>
          <a:srcRect b="6628"/>
          <a:stretch/>
        </p:blipFill>
        <p:spPr>
          <a:xfrm>
            <a:off x="3269681" y="3346176"/>
            <a:ext cx="375371" cy="607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463355" y="2185900"/>
            <a:ext cx="1993211" cy="186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52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 C: Sort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Bølge"/>
          <p:cNvGrpSpPr/>
          <p:nvPr userDrawn="1"/>
        </p:nvGrpSpPr>
        <p:grpSpPr>
          <a:xfrm>
            <a:off x="0" y="0"/>
            <a:ext cx="12196800" cy="7034923"/>
            <a:chOff x="0" y="0"/>
            <a:chExt cx="12196800" cy="7034923"/>
          </a:xfrm>
        </p:grpSpPr>
        <p:sp>
          <p:nvSpPr>
            <p:cNvPr id="16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7" name="Bølge 2"/>
            <p:cNvSpPr>
              <a:spLocks/>
            </p:cNvSpPr>
            <p:nvPr userDrawn="1"/>
          </p:nvSpPr>
          <p:spPr bwMode="auto">
            <a:xfrm>
              <a:off x="0" y="1899360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0" name="Bølge 3"/>
            <p:cNvSpPr>
              <a:spLocks/>
            </p:cNvSpPr>
            <p:nvPr userDrawn="1"/>
          </p:nvSpPr>
          <p:spPr bwMode="auto">
            <a:xfrm>
              <a:off x="0" y="1062720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800" y="888192"/>
            <a:ext cx="9144000" cy="2387600"/>
          </a:xfrm>
        </p:spPr>
        <p:txBody>
          <a:bodyPr anchor="b"/>
          <a:lstStyle>
            <a:lvl1pPr algn="ctr">
              <a:defRPr sz="6000" b="1" i="1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800" y="3568585"/>
            <a:ext cx="9144000" cy="1181835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="1" i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71" y="5065304"/>
            <a:ext cx="2487600" cy="906350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52917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 D: Sort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Bølge"/>
          <p:cNvGrpSpPr/>
          <p:nvPr userDrawn="1"/>
        </p:nvGrpSpPr>
        <p:grpSpPr>
          <a:xfrm>
            <a:off x="0" y="0"/>
            <a:ext cx="12196800" cy="7034923"/>
            <a:chOff x="0" y="0"/>
            <a:chExt cx="12196800" cy="7034923"/>
          </a:xfrm>
        </p:grpSpPr>
        <p:sp>
          <p:nvSpPr>
            <p:cNvPr id="13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5" name="Bølge 2"/>
            <p:cNvSpPr>
              <a:spLocks/>
            </p:cNvSpPr>
            <p:nvPr userDrawn="1"/>
          </p:nvSpPr>
          <p:spPr bwMode="auto">
            <a:xfrm>
              <a:off x="0" y="1899360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6" name="Bølge 3"/>
            <p:cNvSpPr>
              <a:spLocks/>
            </p:cNvSpPr>
            <p:nvPr userDrawn="1"/>
          </p:nvSpPr>
          <p:spPr bwMode="auto">
            <a:xfrm>
              <a:off x="0" y="1062720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800" y="888192"/>
            <a:ext cx="9144000" cy="2387600"/>
          </a:xfrm>
        </p:spPr>
        <p:txBody>
          <a:bodyPr anchor="b"/>
          <a:lstStyle>
            <a:lvl1pPr algn="ctr">
              <a:defRPr sz="6000" b="1" i="1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800" y="3568585"/>
            <a:ext cx="9144000" cy="1181835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="1" i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71" y="5065304"/>
            <a:ext cx="2487600" cy="906350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87171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Klik for at redigere i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noProof="0" dirty="0"/>
              <a:t>Rediger typografien i masterens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  <p:pic>
        <p:nvPicPr>
          <p:cNvPr id="7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28" y="6479225"/>
            <a:ext cx="806864" cy="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29330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bølge"/>
          <p:cNvGrpSpPr/>
          <p:nvPr userDrawn="1"/>
        </p:nvGrpSpPr>
        <p:grpSpPr>
          <a:xfrm>
            <a:off x="0" y="0"/>
            <a:ext cx="12196800" cy="7337313"/>
            <a:chOff x="0" y="0"/>
            <a:chExt cx="12196800" cy="7337313"/>
          </a:xfrm>
        </p:grpSpPr>
        <p:sp>
          <p:nvSpPr>
            <p:cNvPr id="13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4" name="Bølge 2"/>
            <p:cNvSpPr>
              <a:spLocks/>
            </p:cNvSpPr>
            <p:nvPr userDrawn="1"/>
          </p:nvSpPr>
          <p:spPr bwMode="auto">
            <a:xfrm>
              <a:off x="0" y="2201750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5" name="Bølge 3"/>
            <p:cNvSpPr>
              <a:spLocks/>
            </p:cNvSpPr>
            <p:nvPr userDrawn="1"/>
          </p:nvSpPr>
          <p:spPr bwMode="auto">
            <a:xfrm>
              <a:off x="0" y="3280612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da-DK" noProof="0" dirty="0"/>
              <a:t>Klik for at redigere i master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Rediger typografien i masterens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_DateCustomA" hidden="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FLD_PresentationTitle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 hidden="1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  <p:pic>
        <p:nvPicPr>
          <p:cNvPr id="16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760" y="6479225"/>
            <a:ext cx="810000" cy="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84729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 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bølge"/>
          <p:cNvGrpSpPr/>
          <p:nvPr userDrawn="1"/>
        </p:nvGrpSpPr>
        <p:grpSpPr>
          <a:xfrm>
            <a:off x="0" y="0"/>
            <a:ext cx="12196800" cy="7337313"/>
            <a:chOff x="0" y="0"/>
            <a:chExt cx="12196800" cy="7337313"/>
          </a:xfrm>
        </p:grpSpPr>
        <p:sp>
          <p:nvSpPr>
            <p:cNvPr id="21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2" name="Bølge 2"/>
            <p:cNvSpPr>
              <a:spLocks/>
            </p:cNvSpPr>
            <p:nvPr userDrawn="1"/>
          </p:nvSpPr>
          <p:spPr bwMode="auto">
            <a:xfrm>
              <a:off x="0" y="2201750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3" name="Bølge 3"/>
            <p:cNvSpPr>
              <a:spLocks/>
            </p:cNvSpPr>
            <p:nvPr userDrawn="1"/>
          </p:nvSpPr>
          <p:spPr bwMode="auto">
            <a:xfrm>
              <a:off x="0" y="3280612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pic>
        <p:nvPicPr>
          <p:cNvPr id="11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760" y="6479225"/>
            <a:ext cx="810000" cy="305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Rediger typografien i masterens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88027385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 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bølge"/>
          <p:cNvGrpSpPr/>
          <p:nvPr userDrawn="1"/>
        </p:nvGrpSpPr>
        <p:grpSpPr>
          <a:xfrm>
            <a:off x="0" y="0"/>
            <a:ext cx="12196800" cy="7337313"/>
            <a:chOff x="0" y="0"/>
            <a:chExt cx="12196800" cy="7337313"/>
          </a:xfrm>
        </p:grpSpPr>
        <p:sp>
          <p:nvSpPr>
            <p:cNvPr id="13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4" name="Bølge 2"/>
            <p:cNvSpPr>
              <a:spLocks/>
            </p:cNvSpPr>
            <p:nvPr userDrawn="1"/>
          </p:nvSpPr>
          <p:spPr bwMode="auto">
            <a:xfrm>
              <a:off x="0" y="2201750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0" name="Bølge 3"/>
            <p:cNvSpPr>
              <a:spLocks/>
            </p:cNvSpPr>
            <p:nvPr userDrawn="1"/>
          </p:nvSpPr>
          <p:spPr bwMode="auto">
            <a:xfrm>
              <a:off x="0" y="3280612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Rediger typografien i masterens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  <p:pic>
        <p:nvPicPr>
          <p:cNvPr id="15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760" y="6479225"/>
            <a:ext cx="810000" cy="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08199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: Sort logo">
    <p:bg>
      <p:bgPr>
        <a:solidFill>
          <a:srgbClr val="A4C7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bølge"/>
          <p:cNvGrpSpPr/>
          <p:nvPr userDrawn="1"/>
        </p:nvGrpSpPr>
        <p:grpSpPr>
          <a:xfrm>
            <a:off x="0" y="0"/>
            <a:ext cx="12196800" cy="7337313"/>
            <a:chOff x="0" y="0"/>
            <a:chExt cx="12196800" cy="7337313"/>
          </a:xfrm>
        </p:grpSpPr>
        <p:sp>
          <p:nvSpPr>
            <p:cNvPr id="13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4" name="Bølge 2"/>
            <p:cNvSpPr>
              <a:spLocks/>
            </p:cNvSpPr>
            <p:nvPr userDrawn="1"/>
          </p:nvSpPr>
          <p:spPr bwMode="auto">
            <a:xfrm>
              <a:off x="0" y="2201750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0" name="Bølge 3"/>
            <p:cNvSpPr>
              <a:spLocks/>
            </p:cNvSpPr>
            <p:nvPr userDrawn="1"/>
          </p:nvSpPr>
          <p:spPr bwMode="auto">
            <a:xfrm>
              <a:off x="0" y="3280612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Rediger typografien i masterens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  <p:pic>
        <p:nvPicPr>
          <p:cNvPr id="15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760" y="6484253"/>
            <a:ext cx="810000" cy="29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16446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515600" cy="1324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0000" y="1800000"/>
            <a:ext cx="10515600" cy="45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4"/>
          </p:nvPr>
        </p:nvSpPr>
        <p:spPr>
          <a:xfrm flipV="1"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895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5" r:id="rId2"/>
    <p:sldLayoutId id="2147483724" r:id="rId3"/>
    <p:sldLayoutId id="2147483726" r:id="rId4"/>
    <p:sldLayoutId id="2147483721" r:id="rId5"/>
    <p:sldLayoutId id="2147483728" r:id="rId6"/>
    <p:sldLayoutId id="2147483729" r:id="rId7"/>
    <p:sldLayoutId id="2147483730" r:id="rId8"/>
    <p:sldLayoutId id="2147483736" r:id="rId9"/>
    <p:sldLayoutId id="2147483731" r:id="rId10"/>
    <p:sldLayoutId id="2147483652" r:id="rId11"/>
    <p:sldLayoutId id="2147483657" r:id="rId12"/>
    <p:sldLayoutId id="2147483660" r:id="rId13"/>
    <p:sldLayoutId id="2147483722" r:id="rId14"/>
    <p:sldLayoutId id="2147483734" r:id="rId15"/>
    <p:sldLayoutId id="2147483733" r:id="rId16"/>
    <p:sldLayoutId id="2147483735" r:id="rId17"/>
    <p:sldLayoutId id="2147483654" r:id="rId18"/>
    <p:sldLayoutId id="2147483655" r:id="rId19"/>
    <p:sldLayoutId id="2147483670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16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216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216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864000" indent="-216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80" userDrawn="1">
          <p15:clr>
            <a:srgbClr val="F26B43"/>
          </p15:clr>
        </p15:guide>
        <p15:guide id="2" pos="7304" userDrawn="1">
          <p15:clr>
            <a:srgbClr val="F26B43"/>
          </p15:clr>
        </p15:guide>
        <p15:guide id="3" orient="horz" pos="1133" userDrawn="1">
          <p15:clr>
            <a:srgbClr val="F26B43"/>
          </p15:clr>
        </p15:guide>
        <p15:guide id="4" orient="horz" pos="3968" userDrawn="1">
          <p15:clr>
            <a:srgbClr val="F26B43"/>
          </p15:clr>
        </p15:guide>
        <p15:guide id="5" orient="horz" pos="226" userDrawn="1">
          <p15:clr>
            <a:srgbClr val="F26B43"/>
          </p15:clr>
        </p15:guide>
        <p15:guide id="6" orient="horz" pos="10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lsnaes.dk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nordkystensfremtid.dk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Nordkystens Fremtid</a:t>
            </a:r>
            <a:endParaRPr lang="da-DK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Bidragsfordeling, økonomi og </a:t>
            </a:r>
            <a:r>
              <a:rPr lang="da-DK" dirty="0" smtClean="0"/>
              <a:t>den videre </a:t>
            </a:r>
            <a:r>
              <a:rPr lang="da-DK" dirty="0"/>
              <a:t>proces </a:t>
            </a:r>
            <a:endParaRPr lang="da-DK" dirty="0" smtClean="0"/>
          </a:p>
          <a:p>
            <a:r>
              <a:rPr lang="da-DK" dirty="0" smtClean="0"/>
              <a:t>v</a:t>
            </a:r>
            <a:r>
              <a:rPr lang="da-DK" dirty="0"/>
              <a:t>. Morten Timmermann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914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146445"/>
            <a:ext cx="12193057" cy="9150889"/>
          </a:xfrm>
          <a:prstGeom prst="rect">
            <a:avLst/>
          </a:prstGeom>
          <a:solidFill>
            <a:srgbClr val="EFEEED"/>
          </a:solidFill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Information og hjemmeside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80000" y="1800000"/>
            <a:ext cx="9724849" cy="2726280"/>
          </a:xfrm>
          <a:solidFill>
            <a:srgbClr val="EFEEED"/>
          </a:solidFill>
        </p:spPr>
        <p:txBody>
          <a:bodyPr lIns="180000" tIns="108000"/>
          <a:lstStyle/>
          <a:p>
            <a:pPr marL="0" indent="0">
              <a:buNone/>
            </a:pPr>
            <a:r>
              <a:rPr lang="da-DK" sz="2000" dirty="0" smtClean="0"/>
              <a:t>Følg processen på:</a:t>
            </a:r>
          </a:p>
          <a:p>
            <a:pPr lvl="1"/>
            <a:r>
              <a:rPr lang="da-DK" sz="1600" dirty="0" smtClean="0"/>
              <a:t>Kommunens hjemmeside </a:t>
            </a:r>
            <a:r>
              <a:rPr lang="da-DK" sz="1600" dirty="0" smtClean="0">
                <a:hlinkClick r:id="rId3"/>
              </a:rPr>
              <a:t>www.halsnaes.dk</a:t>
            </a:r>
            <a:r>
              <a:rPr lang="da-DK" sz="1600" dirty="0" smtClean="0"/>
              <a:t> under Kyst og Strand. Her bliver nyhedsbrev, referat mm. </a:t>
            </a:r>
            <a:r>
              <a:rPr lang="da-DK" sz="1600" dirty="0"/>
              <a:t>l</a:t>
            </a:r>
            <a:r>
              <a:rPr lang="da-DK" sz="1600" dirty="0" smtClean="0"/>
              <a:t>øbende lagt op</a:t>
            </a:r>
          </a:p>
          <a:p>
            <a:pPr lvl="1"/>
            <a:r>
              <a:rPr lang="da-DK" sz="1600" dirty="0" smtClean="0">
                <a:hlinkClick r:id="rId4"/>
              </a:rPr>
              <a:t>www.nordkystensfremtid.dk</a:t>
            </a:r>
            <a:r>
              <a:rPr lang="da-DK" sz="1600" dirty="0" smtClean="0"/>
              <a:t> </a:t>
            </a:r>
            <a:endParaRPr lang="da-DK" sz="2200" dirty="0"/>
          </a:p>
          <a:p>
            <a:pPr marL="0" indent="0">
              <a:buNone/>
            </a:pPr>
            <a:r>
              <a:rPr lang="da-DK" sz="2000" dirty="0" smtClean="0"/>
              <a:t>Eller skriv/ring til projektledelsen på mail@halsnaes.dk</a:t>
            </a:r>
            <a:endParaRPr lang="da-DK" sz="2000" dirty="0"/>
          </a:p>
          <a:p>
            <a:pPr marL="0" indent="0">
              <a:buNone/>
            </a:pPr>
            <a:r>
              <a:rPr lang="da-DK" sz="2000" dirty="0" smtClean="0"/>
              <a:t>Lodsejerrepræsentanter og interesseorganisationer kan fortsat deltage i projektets følgegruppe. </a:t>
            </a:r>
          </a:p>
          <a:p>
            <a:endParaRPr lang="da-DK" sz="2400" dirty="0"/>
          </a:p>
          <a:p>
            <a:endParaRPr lang="da-DK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10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38601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146445"/>
            <a:ext cx="12193057" cy="915088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540326"/>
            <a:ext cx="10515600" cy="1324800"/>
          </a:xfrm>
        </p:spPr>
        <p:txBody>
          <a:bodyPr/>
          <a:lstStyle/>
          <a:p>
            <a:r>
              <a:rPr lang="da-DK" dirty="0" smtClean="0"/>
              <a:t>Spørgsmål fra salen?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11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77702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Tak for opmærksomheden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1534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">
            <a:extLst>
              <a:ext uri="{FF2B5EF4-FFF2-40B4-BE49-F238E27FC236}">
                <a16:creationId xmlns:a16="http://schemas.microsoft.com/office/drawing/2014/main" id="{B9252A50-F871-4775-A8B7-97E765AA3A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9386" b="1"/>
          <a:stretch/>
        </p:blipFill>
        <p:spPr>
          <a:xfrm>
            <a:off x="0" y="-1120140"/>
            <a:ext cx="12192000" cy="91430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Bidragsfordeling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80000" y="1789043"/>
            <a:ext cx="9967445" cy="2926080"/>
          </a:xfrm>
          <a:solidFill>
            <a:srgbClr val="EFEEED"/>
          </a:solidFill>
          <a:ln>
            <a:solidFill>
              <a:schemeClr val="bg2"/>
            </a:solidFill>
          </a:ln>
        </p:spPr>
        <p:txBody>
          <a:bodyPr lIns="180000" tIns="108000"/>
          <a:lstStyle/>
          <a:p>
            <a:pPr marL="108000" lvl="0" indent="0"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r>
              <a:rPr lang="da-DK" sz="20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</a:rPr>
              <a:t>Bidragspligt for ejendomme med direkte nytte af kystsikringen</a:t>
            </a:r>
            <a:endParaRPr lang="da-DK" sz="2000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</a:endParaRPr>
          </a:p>
          <a:p>
            <a:pPr marL="108000" lvl="0" indent="0"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endParaRPr lang="da-DK" sz="2000" spc="-1" dirty="0" smtClean="0">
              <a:solidFill>
                <a:prstClr val="black"/>
              </a:solidFill>
              <a:uFill>
                <a:solidFill>
                  <a:srgbClr val="FFFFFF"/>
                </a:solidFill>
              </a:uFill>
            </a:endParaRPr>
          </a:p>
          <a:p>
            <a:pPr marL="108000" lvl="0" indent="0"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r>
              <a:rPr lang="da-DK" sz="20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</a:rPr>
              <a:t>Kommunen bidrager som grundejer (ca. 20 %) og har betalt 4,9 mio. kr. til forarbejder</a:t>
            </a:r>
            <a:endParaRPr lang="da-DK" sz="2000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</a:endParaRPr>
          </a:p>
          <a:p>
            <a:pPr marL="108000" lvl="0" indent="0"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endParaRPr lang="da-DK" sz="2000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</a:endParaRPr>
          </a:p>
          <a:p>
            <a:pPr marL="108000" lvl="0" indent="0"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r>
              <a:rPr lang="da-DK" sz="20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</a:rPr>
              <a:t>Kommuner fastholder ønske om at staten skal </a:t>
            </a:r>
            <a:r>
              <a:rPr lang="da-DK" sz="20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</a:rPr>
              <a:t>bidrage</a:t>
            </a:r>
          </a:p>
          <a:p>
            <a:pPr marL="108000" lvl="0" indent="0"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endParaRPr lang="da-DK" sz="2000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</a:endParaRPr>
          </a:p>
          <a:p>
            <a:pPr marL="108000" lvl="0" indent="0"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r>
              <a:rPr lang="da-DK" sz="20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</a:rPr>
              <a:t>Den kommende organisering af projektet skal fastlægges</a:t>
            </a:r>
          </a:p>
          <a:p>
            <a:pPr marL="666900" lvl="1" indent="-34290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da-DK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</a:rPr>
              <a:t>Eksempelvis oprettelse af nyt kystbeskyttelseslag</a:t>
            </a:r>
          </a:p>
          <a:p>
            <a:pPr marL="666900" lvl="1" indent="-34290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da-DK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</a:rPr>
              <a:t>F</a:t>
            </a:r>
            <a:r>
              <a:rPr lang="da-DK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</a:rPr>
              <a:t>ortsat tilknytning til det fælles Nordkystens Fremtid</a:t>
            </a:r>
            <a:endParaRPr lang="da-DK" sz="1600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</a:endParaRPr>
          </a:p>
          <a:p>
            <a:pPr marL="108000" lvl="0" indent="0"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endParaRPr lang="da-DK" sz="1800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108000" lvl="0" indent="0"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endParaRPr lang="da-DK" sz="1800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108000" lvl="0" indent="0"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2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85909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143397"/>
            <a:ext cx="12193057" cy="914479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Bidragsfordeling 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80000" y="1505802"/>
            <a:ext cx="9930122" cy="3654595"/>
          </a:xfrm>
          <a:solidFill>
            <a:srgbClr val="EFEEED"/>
          </a:solidFill>
        </p:spPr>
        <p:txBody>
          <a:bodyPr lIns="180000" tIns="108000"/>
          <a:lstStyle/>
          <a:p>
            <a:pPr marL="0" indent="0">
              <a:spcAft>
                <a:spcPts val="0"/>
              </a:spcAft>
              <a:buNone/>
            </a:pPr>
            <a:r>
              <a:rPr lang="da-DK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Kommunen </a:t>
            </a: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træffer afgørelse om </a:t>
            </a:r>
            <a:r>
              <a:rPr lang="da-DK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bidragsfordeling</a:t>
            </a:r>
            <a:endParaRPr lang="da-DK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da-DK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 juridiske vurdering om bidragsfordeling indeholder </a:t>
            </a: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følgende hovedkonklusioner:</a:t>
            </a:r>
            <a:endParaRPr lang="da-DK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58900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a-DK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Bidrag påhviler alle ejere i første </a:t>
            </a:r>
            <a:r>
              <a:rPr lang="da-DK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række, </a:t>
            </a:r>
            <a:r>
              <a:rPr lang="da-DK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uanset om grunden er bebygget eller </a:t>
            </a:r>
            <a:r>
              <a:rPr lang="da-DK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ej</a:t>
            </a:r>
          </a:p>
          <a:p>
            <a:pPr marL="558900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a-DK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 </a:t>
            </a:r>
            <a:r>
              <a:rPr lang="da-DK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 fastsættes samme takst inden for hele </a:t>
            </a:r>
            <a:r>
              <a:rPr lang="da-DK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fodringsstrækningen</a:t>
            </a:r>
          </a:p>
          <a:p>
            <a:pPr marL="558900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a-DK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Bidragsfordelingen </a:t>
            </a:r>
            <a:r>
              <a:rPr lang="da-DK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bør tage udgangspunkt i kystmeter </a:t>
            </a:r>
          </a:p>
          <a:p>
            <a:pPr marL="558900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a-DK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Vurdering af om ejendomsværdi skal indgå</a:t>
            </a:r>
            <a:endParaRPr lang="da-DK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58900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a-DK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Fordeling af bidrag ind i baglandet er forbundet med </a:t>
            </a:r>
            <a:r>
              <a:rPr lang="da-DK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usikkerhed</a:t>
            </a:r>
          </a:p>
          <a:p>
            <a:pPr marL="0" indent="0">
              <a:buSzPts val="1000"/>
              <a:buNone/>
              <a:tabLst>
                <a:tab pos="457200" algn="l"/>
              </a:tabLst>
            </a:pPr>
            <a:r>
              <a:rPr lang="da-DK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Konklusion: Kommunen vil tage udgangspunkt i 1. række betaler, i fremmesagen oktober 2020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3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50214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146445"/>
            <a:ext cx="12193057" cy="915088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Bidragsfordeling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80000" y="1415331"/>
            <a:ext cx="9948784" cy="2703445"/>
          </a:xfrm>
          <a:solidFill>
            <a:srgbClr val="EFEEED"/>
          </a:solidFill>
        </p:spPr>
        <p:txBody>
          <a:bodyPr lIns="180000" tIns="108000"/>
          <a:lstStyle/>
          <a:p>
            <a:pPr marL="0" lvl="0" indent="0">
              <a:buNone/>
            </a:pPr>
            <a:r>
              <a:rPr lang="da-DK" sz="2000" dirty="0" smtClean="0">
                <a:solidFill>
                  <a:srgbClr val="000000"/>
                </a:solidFill>
                <a:latin typeface="Arial "/>
              </a:rPr>
              <a:t>Omkostningerne </a:t>
            </a:r>
            <a:r>
              <a:rPr lang="da-DK" sz="2000" dirty="0">
                <a:solidFill>
                  <a:srgbClr val="000000"/>
                </a:solidFill>
                <a:latin typeface="Arial "/>
              </a:rPr>
              <a:t>vil først endeligt kunne fastlægges, når projektet har været i </a:t>
            </a:r>
            <a:r>
              <a:rPr lang="da-DK" sz="2000" dirty="0" smtClean="0">
                <a:solidFill>
                  <a:srgbClr val="000000"/>
                </a:solidFill>
                <a:latin typeface="Arial "/>
              </a:rPr>
              <a:t>udbud </a:t>
            </a:r>
          </a:p>
          <a:p>
            <a:pPr marL="0" lvl="0" indent="0">
              <a:buNone/>
            </a:pPr>
            <a:r>
              <a:rPr lang="da-DK" sz="2000" dirty="0" smtClean="0">
                <a:solidFill>
                  <a:srgbClr val="000000"/>
                </a:solidFill>
                <a:latin typeface="Arial "/>
              </a:rPr>
              <a:t>Kystlag kan låne i kommunekredit</a:t>
            </a:r>
            <a:endParaRPr lang="da-DK" sz="2000" dirty="0">
              <a:solidFill>
                <a:srgbClr val="000000"/>
              </a:solidFill>
              <a:latin typeface="Arial "/>
            </a:endParaRPr>
          </a:p>
          <a:p>
            <a:pPr marL="0" lvl="0" indent="0">
              <a:buNone/>
            </a:pPr>
            <a:r>
              <a:rPr lang="da-DK" sz="20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 "/>
              </a:rPr>
              <a:t>Bidragsfordeling </a:t>
            </a:r>
            <a:r>
              <a:rPr lang="da-DK" sz="20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 "/>
              </a:rPr>
              <a:t>behandles sammen med miljøkonsekvensvurdering og kystteknisk myndighedsprojekt (ca. 1. april 2020</a:t>
            </a:r>
            <a:r>
              <a:rPr lang="da-DK" sz="20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 "/>
              </a:rPr>
              <a:t>)</a:t>
            </a:r>
            <a:endParaRPr lang="da-DK" sz="2000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 "/>
            </a:endParaRPr>
          </a:p>
          <a:p>
            <a:pPr marL="0" lvl="0" indent="0">
              <a:buNone/>
            </a:pPr>
            <a:r>
              <a:rPr lang="da-DK" sz="20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 "/>
              </a:rPr>
              <a:t>Herefter kan man klage over beslutning</a:t>
            </a:r>
          </a:p>
          <a:p>
            <a:pPr marL="0" lvl="0" indent="0">
              <a:buNone/>
            </a:pPr>
            <a:r>
              <a:rPr lang="da-DK" sz="20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 "/>
              </a:rPr>
              <a:t>Bemærkninger modtages gerne allerede nu og i høring</a:t>
            </a:r>
            <a:endParaRPr lang="da-DK" sz="2000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 "/>
            </a:endParaRPr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4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56433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1154827"/>
            <a:ext cx="12193057" cy="914479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8254" y="336147"/>
            <a:ext cx="11179533" cy="1324800"/>
          </a:xfrm>
        </p:spPr>
        <p:txBody>
          <a:bodyPr/>
          <a:lstStyle/>
          <a:p>
            <a:r>
              <a:rPr lang="da-DK" dirty="0" smtClean="0"/>
              <a:t>Bidragsfordeling – regneeksempel</a:t>
            </a:r>
            <a:br>
              <a:rPr lang="da-DK" dirty="0" smtClean="0"/>
            </a:br>
            <a:r>
              <a:rPr lang="da-DK" sz="2400" dirty="0" err="1" smtClean="0"/>
              <a:t>Incl</a:t>
            </a:r>
            <a:r>
              <a:rPr lang="da-DK" sz="2400" dirty="0" smtClean="0"/>
              <a:t>. moms og i 2021-priser</a:t>
            </a:r>
            <a:r>
              <a:rPr lang="da-DK" sz="2800" dirty="0" smtClean="0"/>
              <a:t/>
            </a:r>
            <a:br>
              <a:rPr lang="da-DK" sz="2800" dirty="0" smtClean="0"/>
            </a:br>
            <a:r>
              <a:rPr lang="da-DK" sz="2800" dirty="0"/>
              <a:t/>
            </a:r>
            <a:br>
              <a:rPr lang="da-DK" sz="2800" dirty="0"/>
            </a:br>
            <a:r>
              <a:rPr lang="da-DK" sz="2800" dirty="0" smtClean="0"/>
              <a:t/>
            </a:r>
            <a:br>
              <a:rPr lang="da-DK" sz="2800" dirty="0" smtClean="0"/>
            </a:b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38254" y="1980422"/>
            <a:ext cx="10146011" cy="3496516"/>
          </a:xfrm>
          <a:solidFill>
            <a:srgbClr val="EFEEED"/>
          </a:solidFill>
        </p:spPr>
        <p:txBody>
          <a:bodyPr lIns="180000" tIns="108000"/>
          <a:lstStyle/>
          <a:p>
            <a:pPr marL="0" indent="0">
              <a:buNone/>
            </a:pPr>
            <a:r>
              <a:rPr lang="da-DK" sz="2000" dirty="0" smtClean="0"/>
              <a:t>Etableringsomkostninger  34,7 mio. kr. </a:t>
            </a:r>
          </a:p>
          <a:p>
            <a:pPr marL="0" indent="0">
              <a:buNone/>
            </a:pPr>
            <a:r>
              <a:rPr lang="da-DK" sz="2000" dirty="0" smtClean="0"/>
              <a:t>Vedligeholdelse 12,5 mio. kr. hvert 5. år</a:t>
            </a:r>
            <a:endParaRPr lang="da-DK" sz="2000" b="1" dirty="0" smtClean="0"/>
          </a:p>
          <a:p>
            <a:pPr marL="0" indent="0">
              <a:buNone/>
            </a:pPr>
            <a:r>
              <a:rPr lang="da-DK" sz="2000" dirty="0" smtClean="0"/>
              <a:t>Ejendom med 30 m. kyst</a:t>
            </a:r>
            <a:r>
              <a:rPr lang="da-DK" sz="2200" dirty="0" smtClean="0"/>
              <a:t> </a:t>
            </a:r>
            <a:r>
              <a:rPr lang="da-DK" sz="1600" dirty="0" smtClean="0"/>
              <a:t>: </a:t>
            </a:r>
            <a:r>
              <a:rPr lang="da-DK" sz="2200" dirty="0" smtClean="0"/>
              <a:t>	</a:t>
            </a:r>
          </a:p>
          <a:p>
            <a:pPr lvl="1"/>
            <a:r>
              <a:rPr lang="da-DK" sz="1600" dirty="0" smtClean="0">
                <a:latin typeface="Arial "/>
              </a:rPr>
              <a:t>34,7 mio. kr. / 7500 m. = 4.627,- kr. pr. m., samlet 138.800,- kr.</a:t>
            </a:r>
          </a:p>
          <a:p>
            <a:pPr lvl="1"/>
            <a:r>
              <a:rPr lang="da-DK" sz="1600" dirty="0">
                <a:latin typeface="Arial "/>
              </a:rPr>
              <a:t>L</a:t>
            </a:r>
            <a:r>
              <a:rPr lang="da-DK" sz="1600" dirty="0" smtClean="0">
                <a:latin typeface="Arial "/>
              </a:rPr>
              <a:t>ån i KK (0,3 % i rente) over 25 år</a:t>
            </a:r>
          </a:p>
          <a:p>
            <a:pPr lvl="1"/>
            <a:r>
              <a:rPr lang="da-DK" sz="1600" dirty="0" smtClean="0">
                <a:latin typeface="Arial "/>
              </a:rPr>
              <a:t>Lån til vedligeholdelse  over 25 år.</a:t>
            </a:r>
          </a:p>
          <a:p>
            <a:pPr lvl="1"/>
            <a:r>
              <a:rPr lang="da-DK" sz="1600" dirty="0" smtClean="0">
                <a:latin typeface="Arial "/>
              </a:rPr>
              <a:t>Takst til laget ca. 340,- kr. pr. m pr. år.</a:t>
            </a:r>
            <a:endParaRPr lang="da-DK" sz="1600" dirty="0">
              <a:latin typeface="Arial "/>
            </a:endParaRPr>
          </a:p>
          <a:p>
            <a:pPr lvl="1"/>
            <a:r>
              <a:rPr lang="da-DK" sz="1600" b="1" u="sng" dirty="0" smtClean="0">
                <a:latin typeface="Arial "/>
              </a:rPr>
              <a:t>Samlet pris for ejendomme med 30 m. kyst 10.200,- kr. pr. år.</a:t>
            </a:r>
            <a:endParaRPr lang="da-DK" sz="1600" b="1" u="sng" dirty="0">
              <a:latin typeface="Arial "/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5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72012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146445"/>
            <a:ext cx="12193057" cy="915088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Muligheder for statslig medfinansiering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80000" y="1684799"/>
            <a:ext cx="9883469" cy="1972801"/>
          </a:xfrm>
          <a:solidFill>
            <a:srgbClr val="EFEEED"/>
          </a:solidFill>
        </p:spPr>
        <p:txBody>
          <a:bodyPr lIns="180000" tIns="108000"/>
          <a:lstStyle/>
          <a:p>
            <a:pPr marL="0" lvl="0" indent="0">
              <a:buNone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Staten kan søges om midler til </a:t>
            </a:r>
            <a:r>
              <a:rPr lang="da-DK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etableringen af projektet. </a:t>
            </a:r>
          </a:p>
          <a:p>
            <a:pPr marL="0" lvl="0" indent="0">
              <a:buNone/>
            </a:pPr>
            <a:r>
              <a:rPr lang="da-DK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Ansøgningsfristen </a:t>
            </a: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for 2020 puljen er 1. november </a:t>
            </a:r>
            <a:r>
              <a:rPr lang="da-DK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2020</a:t>
            </a:r>
          </a:p>
          <a:p>
            <a:pPr marL="0" lvl="0" indent="0">
              <a:buNone/>
            </a:pPr>
            <a:r>
              <a:rPr lang="da-DK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Maksimal støtte </a:t>
            </a: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op til 80 % </a:t>
            </a:r>
            <a:r>
              <a:rPr lang="da-DK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af etableringsomkostningerne</a:t>
            </a:r>
          </a:p>
          <a:p>
            <a:pPr marL="0" lvl="0" indent="0">
              <a:buNone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da-DK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tatslig medfinansiering vil gøre det billigere for bidragsyderne</a:t>
            </a:r>
            <a:endParaRPr lang="da-DK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6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15197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1056993"/>
            <a:ext cx="12193057" cy="915088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Den videre proces 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45315" y="1684800"/>
            <a:ext cx="9631542" cy="3205252"/>
          </a:xfrm>
          <a:solidFill>
            <a:srgbClr val="EFEEED"/>
          </a:solidFill>
        </p:spPr>
        <p:txBody>
          <a:bodyPr lIns="180000" tIns="108000"/>
          <a:lstStyle/>
          <a:p>
            <a:pPr marL="342900" indent="-342900">
              <a:buFont typeface="+mj-lt"/>
              <a:buAutoNum type="arabicPeriod"/>
            </a:pPr>
            <a:r>
              <a:rPr lang="da-DK" sz="2000" dirty="0" smtClean="0">
                <a:solidFill>
                  <a:srgbClr val="020203"/>
                </a:solidFill>
              </a:rPr>
              <a:t>Fremmesag - tilkendegivelse fra Byrådet. Skriftlig henvendelse til lodsejerne. Projektet sendes i 4 ugers for-høring</a:t>
            </a:r>
          </a:p>
          <a:p>
            <a:pPr lvl="1"/>
            <a:r>
              <a:rPr lang="da-DK" sz="1600" dirty="0" smtClean="0">
                <a:solidFill>
                  <a:srgbClr val="020203"/>
                </a:solidFill>
              </a:rPr>
              <a:t>Der afholdes informationsmøde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2000" dirty="0" smtClean="0">
                <a:solidFill>
                  <a:srgbClr val="020203"/>
                </a:solidFill>
              </a:rPr>
              <a:t>Projektet sendes i 8 ugers høring med teknisk beskrivelse, VVM, bidragsfordeling og forslag til vedtægt for nyt kystlag. </a:t>
            </a:r>
          </a:p>
          <a:p>
            <a:pPr lvl="1"/>
            <a:r>
              <a:rPr lang="da-DK" sz="1600" dirty="0" smtClean="0">
                <a:solidFill>
                  <a:srgbClr val="020203"/>
                </a:solidFill>
              </a:rPr>
              <a:t>Der afholdes høringsmøde</a:t>
            </a:r>
          </a:p>
          <a:p>
            <a:pPr lvl="1"/>
            <a:endParaRPr lang="da-DK" sz="1600" dirty="0">
              <a:solidFill>
                <a:srgbClr val="020203"/>
              </a:solidFill>
            </a:endParaRPr>
          </a:p>
          <a:p>
            <a:pPr marL="0" indent="0">
              <a:buNone/>
            </a:pPr>
            <a:r>
              <a:rPr lang="da-DK" sz="2000" dirty="0" smtClean="0">
                <a:solidFill>
                  <a:srgbClr val="020203"/>
                </a:solidFill>
              </a:rPr>
              <a:t>Begge trin meddeles skriftligt til berørte lodsejere</a:t>
            </a:r>
          </a:p>
          <a:p>
            <a:pPr marL="0" indent="0">
              <a:buNone/>
            </a:pP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7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26825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1056993"/>
            <a:ext cx="12193057" cy="915088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Den videre proces 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45314" y="1684800"/>
            <a:ext cx="9740021" cy="1614991"/>
          </a:xfrm>
          <a:solidFill>
            <a:srgbClr val="EFEEED"/>
          </a:solidFill>
        </p:spPr>
        <p:txBody>
          <a:bodyPr lIns="180000" tIns="108000"/>
          <a:lstStyle/>
          <a:p>
            <a:pPr marL="342900" indent="-342900">
              <a:buFont typeface="+mj-lt"/>
              <a:buAutoNum type="arabicPeriod" startAt="3"/>
            </a:pPr>
            <a:r>
              <a:rPr lang="da-DK" sz="2000" dirty="0" smtClean="0">
                <a:solidFill>
                  <a:srgbClr val="020203"/>
                </a:solidFill>
              </a:rPr>
              <a:t>Beslutning om fælles </a:t>
            </a:r>
            <a:r>
              <a:rPr lang="da-DK" sz="2000" dirty="0" smtClean="0">
                <a:solidFill>
                  <a:srgbClr val="020203"/>
                </a:solidFill>
              </a:rPr>
              <a:t>kystlag (inkluderende </a:t>
            </a:r>
            <a:r>
              <a:rPr lang="da-DK" sz="2000" dirty="0" smtClean="0">
                <a:solidFill>
                  <a:srgbClr val="020203"/>
                </a:solidFill>
              </a:rPr>
              <a:t>lovgivning), meddeles skriftligt de </a:t>
            </a:r>
            <a:r>
              <a:rPr lang="da-DK" sz="2000" dirty="0" smtClean="0">
                <a:solidFill>
                  <a:srgbClr val="020203"/>
                </a:solidFill>
              </a:rPr>
              <a:t>berørte </a:t>
            </a:r>
            <a:r>
              <a:rPr lang="da-DK" sz="2000" dirty="0" smtClean="0">
                <a:solidFill>
                  <a:srgbClr val="020203"/>
                </a:solidFill>
              </a:rPr>
              <a:t>lodsejere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da-DK" sz="2000" dirty="0" smtClean="0">
                <a:solidFill>
                  <a:srgbClr val="020203"/>
                </a:solidFill>
              </a:rPr>
              <a:t>Alle berørte lodsejere </a:t>
            </a:r>
            <a:r>
              <a:rPr lang="da-DK" sz="2000" dirty="0" smtClean="0">
                <a:solidFill>
                  <a:srgbClr val="020203"/>
                </a:solidFill>
              </a:rPr>
              <a:t>og </a:t>
            </a:r>
            <a:r>
              <a:rPr lang="da-DK" sz="2000" dirty="0" err="1" smtClean="0">
                <a:solidFill>
                  <a:srgbClr val="020203"/>
                </a:solidFill>
              </a:rPr>
              <a:t>interesseorg</a:t>
            </a:r>
            <a:r>
              <a:rPr lang="da-DK" sz="2000" dirty="0" smtClean="0">
                <a:solidFill>
                  <a:srgbClr val="020203"/>
                </a:solidFill>
              </a:rPr>
              <a:t>. har </a:t>
            </a:r>
            <a:r>
              <a:rPr lang="da-DK" sz="2000" dirty="0" smtClean="0">
                <a:solidFill>
                  <a:srgbClr val="020203"/>
                </a:solidFill>
              </a:rPr>
              <a:t>mulighed for at klage til Miljø og Fødevareklagenævnet </a:t>
            </a:r>
            <a:endParaRPr lang="da-DK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8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2948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6866" y="58022"/>
            <a:ext cx="12324521" cy="1324800"/>
          </a:xfrm>
        </p:spPr>
        <p:txBody>
          <a:bodyPr/>
          <a:lstStyle/>
          <a:p>
            <a:r>
              <a:rPr lang="da-DK" dirty="0" smtClean="0"/>
              <a:t>Den videre proces – </a:t>
            </a:r>
            <a:r>
              <a:rPr lang="da-DK" sz="3200" dirty="0" smtClean="0"/>
              <a:t>Procesplan Kystbeskyttelseslovens kap. 1a</a:t>
            </a:r>
            <a:endParaRPr lang="da-DK" sz="32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97269" y="6172548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097269" y="6172548"/>
            <a:ext cx="0" cy="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 flipV="1">
            <a:off x="1097269" y="6172548"/>
            <a:ext cx="0" cy="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9873C9-BF5D-4A9A-BB31-45BBB7BABAF7}" type="slidenum">
              <a:rPr kumimoji="0" lang="da-DK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a-DK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ustomShape 18">
            <a:extLst>
              <a:ext uri="{FF2B5EF4-FFF2-40B4-BE49-F238E27FC236}">
                <a16:creationId xmlns:a16="http://schemas.microsoft.com/office/drawing/2014/main" id="{F22C5F3D-D53E-4DFE-8959-78D386E9264A}"/>
              </a:ext>
            </a:extLst>
          </p:cNvPr>
          <p:cNvSpPr/>
          <p:nvPr/>
        </p:nvSpPr>
        <p:spPr>
          <a:xfrm>
            <a:off x="3606076" y="3798864"/>
            <a:ext cx="1204772" cy="423908"/>
          </a:xfrm>
          <a:custGeom>
            <a:avLst/>
            <a:gdLst/>
            <a:ahLst/>
            <a:cxnLst/>
            <a:rect l="0" t="0" r="r" b="b"/>
            <a:pathLst>
              <a:path w="4102" h="1300">
                <a:moveTo>
                  <a:pt x="216" y="0"/>
                </a:moveTo>
                <a:cubicBezTo>
                  <a:pt x="108" y="0"/>
                  <a:pt x="0" y="108"/>
                  <a:pt x="0" y="216"/>
                </a:cubicBezTo>
                <a:lnTo>
                  <a:pt x="0" y="1082"/>
                </a:lnTo>
                <a:cubicBezTo>
                  <a:pt x="0" y="1190"/>
                  <a:pt x="108" y="1299"/>
                  <a:pt x="216" y="1299"/>
                </a:cubicBezTo>
                <a:lnTo>
                  <a:pt x="3884" y="1299"/>
                </a:lnTo>
                <a:cubicBezTo>
                  <a:pt x="3992" y="1299"/>
                  <a:pt x="4101" y="1190"/>
                  <a:pt x="4101" y="1082"/>
                </a:cubicBezTo>
                <a:lnTo>
                  <a:pt x="4101" y="216"/>
                </a:lnTo>
                <a:cubicBezTo>
                  <a:pt x="4101" y="108"/>
                  <a:pt x="3992" y="0"/>
                  <a:pt x="3884" y="0"/>
                </a:cubicBezTo>
                <a:lnTo>
                  <a:pt x="216" y="0"/>
                </a:lnTo>
              </a:path>
            </a:pathLst>
          </a:custGeom>
          <a:solidFill>
            <a:srgbClr val="4F81BD">
              <a:lumMod val="60000"/>
              <a:lumOff val="40000"/>
            </a:srgbClr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Shape 19">
            <a:extLst>
              <a:ext uri="{FF2B5EF4-FFF2-40B4-BE49-F238E27FC236}">
                <a16:creationId xmlns:a16="http://schemas.microsoft.com/office/drawing/2014/main" id="{E7B0CDE9-0AC2-4D44-8725-93B0F9C2720C}"/>
              </a:ext>
            </a:extLst>
          </p:cNvPr>
          <p:cNvSpPr txBox="1"/>
          <p:nvPr/>
        </p:nvSpPr>
        <p:spPr>
          <a:xfrm>
            <a:off x="3001807" y="3789183"/>
            <a:ext cx="2361403" cy="371343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-1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Afledte anlæg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-1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planlægning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1200" cap="none" spc="-1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9" name="CustomShape 18">
            <a:extLst>
              <a:ext uri="{FF2B5EF4-FFF2-40B4-BE49-F238E27FC236}">
                <a16:creationId xmlns:a16="http://schemas.microsoft.com/office/drawing/2014/main" id="{17BAB42F-FC20-4A99-B853-0B8B3CCB03CF}"/>
              </a:ext>
            </a:extLst>
          </p:cNvPr>
          <p:cNvSpPr/>
          <p:nvPr/>
        </p:nvSpPr>
        <p:spPr>
          <a:xfrm>
            <a:off x="1316013" y="2829558"/>
            <a:ext cx="1252764" cy="510957"/>
          </a:xfrm>
          <a:custGeom>
            <a:avLst/>
            <a:gdLst/>
            <a:ahLst/>
            <a:cxnLst/>
            <a:rect l="0" t="0" r="r" b="b"/>
            <a:pathLst>
              <a:path w="4102" h="1300">
                <a:moveTo>
                  <a:pt x="216" y="0"/>
                </a:moveTo>
                <a:cubicBezTo>
                  <a:pt x="108" y="0"/>
                  <a:pt x="0" y="108"/>
                  <a:pt x="0" y="216"/>
                </a:cubicBezTo>
                <a:lnTo>
                  <a:pt x="0" y="1082"/>
                </a:lnTo>
                <a:cubicBezTo>
                  <a:pt x="0" y="1190"/>
                  <a:pt x="108" y="1299"/>
                  <a:pt x="216" y="1299"/>
                </a:cubicBezTo>
                <a:lnTo>
                  <a:pt x="3884" y="1299"/>
                </a:lnTo>
                <a:cubicBezTo>
                  <a:pt x="3992" y="1299"/>
                  <a:pt x="4101" y="1190"/>
                  <a:pt x="4101" y="1082"/>
                </a:cubicBezTo>
                <a:lnTo>
                  <a:pt x="4101" y="216"/>
                </a:lnTo>
                <a:cubicBezTo>
                  <a:pt x="4101" y="108"/>
                  <a:pt x="3992" y="0"/>
                  <a:pt x="3884" y="0"/>
                </a:cubicBezTo>
                <a:lnTo>
                  <a:pt x="216" y="0"/>
                </a:lnTo>
              </a:path>
            </a:pathLst>
          </a:custGeom>
          <a:solidFill>
            <a:srgbClr val="006699"/>
          </a:solidFill>
          <a:ln>
            <a:solidFill>
              <a:srgbClr val="3465A4"/>
            </a:solidFill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Shape 19">
            <a:extLst>
              <a:ext uri="{FF2B5EF4-FFF2-40B4-BE49-F238E27FC236}">
                <a16:creationId xmlns:a16="http://schemas.microsoft.com/office/drawing/2014/main" id="{2B69D28C-CDCE-4175-8D43-CB76D0DD509C}"/>
              </a:ext>
            </a:extLst>
          </p:cNvPr>
          <p:cNvSpPr txBox="1"/>
          <p:nvPr/>
        </p:nvSpPr>
        <p:spPr>
          <a:xfrm>
            <a:off x="701035" y="2834403"/>
            <a:ext cx="2485145" cy="511783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Kystteknisk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Myndighedsprojekt </a:t>
            </a:r>
            <a:endParaRPr kumimoji="0" lang="da-DK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11" name="CustomShape 22">
            <a:extLst>
              <a:ext uri="{FF2B5EF4-FFF2-40B4-BE49-F238E27FC236}">
                <a16:creationId xmlns:a16="http://schemas.microsoft.com/office/drawing/2014/main" id="{63A832FE-8B6D-4140-BB8A-6B7E0519FBE5}"/>
              </a:ext>
            </a:extLst>
          </p:cNvPr>
          <p:cNvSpPr/>
          <p:nvPr/>
        </p:nvSpPr>
        <p:spPr>
          <a:xfrm>
            <a:off x="7538690" y="2813469"/>
            <a:ext cx="658819" cy="456566"/>
          </a:xfrm>
          <a:custGeom>
            <a:avLst/>
            <a:gdLst/>
            <a:ahLst/>
            <a:cxnLst/>
            <a:rect l="0" t="0" r="r" b="b"/>
            <a:pathLst>
              <a:path w="2602" h="1400">
                <a:moveTo>
                  <a:pt x="233" y="0"/>
                </a:moveTo>
                <a:cubicBezTo>
                  <a:pt x="116" y="0"/>
                  <a:pt x="0" y="116"/>
                  <a:pt x="0" y="233"/>
                </a:cubicBezTo>
                <a:lnTo>
                  <a:pt x="0" y="1165"/>
                </a:lnTo>
                <a:cubicBezTo>
                  <a:pt x="0" y="1282"/>
                  <a:pt x="116" y="1399"/>
                  <a:pt x="233" y="1399"/>
                </a:cubicBezTo>
                <a:lnTo>
                  <a:pt x="2367" y="1399"/>
                </a:lnTo>
                <a:cubicBezTo>
                  <a:pt x="2484" y="1399"/>
                  <a:pt x="2601" y="1282"/>
                  <a:pt x="2601" y="1165"/>
                </a:cubicBezTo>
                <a:lnTo>
                  <a:pt x="2601" y="233"/>
                </a:lnTo>
                <a:cubicBezTo>
                  <a:pt x="2601" y="116"/>
                  <a:pt x="2484" y="0"/>
                  <a:pt x="2367" y="0"/>
                </a:cubicBezTo>
                <a:lnTo>
                  <a:pt x="233" y="0"/>
                </a:lnTo>
              </a:path>
            </a:pathLst>
          </a:custGeom>
          <a:solidFill>
            <a:srgbClr val="006699"/>
          </a:solidFill>
          <a:ln>
            <a:solidFill>
              <a:srgbClr val="3465A4"/>
            </a:solidFill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Shape 23">
            <a:extLst>
              <a:ext uri="{FF2B5EF4-FFF2-40B4-BE49-F238E27FC236}">
                <a16:creationId xmlns:a16="http://schemas.microsoft.com/office/drawing/2014/main" id="{C7538FBC-0A61-497B-959B-A12BBD393E06}"/>
              </a:ext>
            </a:extLst>
          </p:cNvPr>
          <p:cNvSpPr txBox="1"/>
          <p:nvPr/>
        </p:nvSpPr>
        <p:spPr>
          <a:xfrm>
            <a:off x="7400572" y="2774761"/>
            <a:ext cx="852537" cy="554143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7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Kystteknisk </a:t>
            </a:r>
            <a:endParaRPr kumimoji="0" lang="da-DK" sz="1633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7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udbudsprojekt </a:t>
            </a:r>
            <a:endParaRPr kumimoji="0" lang="da-DK" sz="1633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15" name="CustomShape 24">
            <a:extLst>
              <a:ext uri="{FF2B5EF4-FFF2-40B4-BE49-F238E27FC236}">
                <a16:creationId xmlns:a16="http://schemas.microsoft.com/office/drawing/2014/main" id="{E02C0967-3AAC-47A2-8276-EEDE1E18DD20}"/>
              </a:ext>
            </a:extLst>
          </p:cNvPr>
          <p:cNvSpPr/>
          <p:nvPr/>
        </p:nvSpPr>
        <p:spPr>
          <a:xfrm>
            <a:off x="898920" y="4651652"/>
            <a:ext cx="2132662" cy="359244"/>
          </a:xfrm>
          <a:custGeom>
            <a:avLst/>
            <a:gdLst/>
            <a:ahLst/>
            <a:cxnLst/>
            <a:rect l="0" t="0" r="r" b="b"/>
            <a:pathLst>
              <a:path w="8702" h="1102">
                <a:moveTo>
                  <a:pt x="183" y="0"/>
                </a:moveTo>
                <a:cubicBezTo>
                  <a:pt x="91" y="0"/>
                  <a:pt x="0" y="91"/>
                  <a:pt x="0" y="183"/>
                </a:cubicBezTo>
                <a:lnTo>
                  <a:pt x="0" y="917"/>
                </a:lnTo>
                <a:cubicBezTo>
                  <a:pt x="0" y="1009"/>
                  <a:pt x="91" y="1101"/>
                  <a:pt x="183" y="1101"/>
                </a:cubicBezTo>
                <a:lnTo>
                  <a:pt x="8517" y="1101"/>
                </a:lnTo>
                <a:cubicBezTo>
                  <a:pt x="8609" y="1101"/>
                  <a:pt x="8701" y="1009"/>
                  <a:pt x="8701" y="917"/>
                </a:cubicBezTo>
                <a:lnTo>
                  <a:pt x="8701" y="183"/>
                </a:lnTo>
                <a:cubicBezTo>
                  <a:pt x="8701" y="91"/>
                  <a:pt x="8609" y="0"/>
                  <a:pt x="8517" y="0"/>
                </a:cubicBezTo>
                <a:lnTo>
                  <a:pt x="183" y="0"/>
                </a:lnTo>
              </a:path>
            </a:pathLst>
          </a:custGeom>
          <a:solidFill>
            <a:srgbClr val="669999"/>
          </a:solidFill>
          <a:ln>
            <a:solidFill>
              <a:srgbClr val="669933"/>
            </a:solidFill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Shape 25">
            <a:extLst>
              <a:ext uri="{FF2B5EF4-FFF2-40B4-BE49-F238E27FC236}">
                <a16:creationId xmlns:a16="http://schemas.microsoft.com/office/drawing/2014/main" id="{75C5510A-B92F-418E-849A-F54A988E40CD}"/>
              </a:ext>
            </a:extLst>
          </p:cNvPr>
          <p:cNvSpPr txBox="1"/>
          <p:nvPr/>
        </p:nvSpPr>
        <p:spPr>
          <a:xfrm>
            <a:off x="364251" y="4663089"/>
            <a:ext cx="3236462" cy="361530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Råstofefterforskning</a:t>
            </a:r>
            <a:endParaRPr kumimoji="0" lang="da-DK" sz="1633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17" name="CustomShape 20">
            <a:extLst>
              <a:ext uri="{FF2B5EF4-FFF2-40B4-BE49-F238E27FC236}">
                <a16:creationId xmlns:a16="http://schemas.microsoft.com/office/drawing/2014/main" id="{38A18197-FB51-43F0-96B8-12B2A1D6FEAD}"/>
              </a:ext>
            </a:extLst>
          </p:cNvPr>
          <p:cNvSpPr/>
          <p:nvPr/>
        </p:nvSpPr>
        <p:spPr>
          <a:xfrm>
            <a:off x="2115485" y="3466264"/>
            <a:ext cx="2660051" cy="296532"/>
          </a:xfrm>
          <a:custGeom>
            <a:avLst/>
            <a:gdLst/>
            <a:ahLst/>
            <a:cxnLst/>
            <a:rect l="0" t="0" r="r" b="b"/>
            <a:pathLst>
              <a:path w="7701" h="800">
                <a:moveTo>
                  <a:pt x="133" y="0"/>
                </a:moveTo>
                <a:cubicBezTo>
                  <a:pt x="66" y="0"/>
                  <a:pt x="0" y="66"/>
                  <a:pt x="0" y="133"/>
                </a:cubicBezTo>
                <a:lnTo>
                  <a:pt x="0" y="665"/>
                </a:lnTo>
                <a:cubicBezTo>
                  <a:pt x="0" y="732"/>
                  <a:pt x="66" y="799"/>
                  <a:pt x="133" y="799"/>
                </a:cubicBezTo>
                <a:lnTo>
                  <a:pt x="7567" y="799"/>
                </a:lnTo>
                <a:cubicBezTo>
                  <a:pt x="7633" y="799"/>
                  <a:pt x="7700" y="732"/>
                  <a:pt x="7700" y="665"/>
                </a:cubicBezTo>
                <a:lnTo>
                  <a:pt x="7700" y="133"/>
                </a:lnTo>
                <a:cubicBezTo>
                  <a:pt x="7700" y="66"/>
                  <a:pt x="7633" y="0"/>
                  <a:pt x="7567" y="0"/>
                </a:cubicBezTo>
                <a:lnTo>
                  <a:pt x="133" y="0"/>
                </a:lnTo>
              </a:path>
            </a:pathLst>
          </a:custGeom>
          <a:solidFill>
            <a:srgbClr val="006699"/>
          </a:solidFill>
          <a:ln>
            <a:solidFill>
              <a:srgbClr val="3465A4"/>
            </a:solidFill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Shape 21">
            <a:extLst>
              <a:ext uri="{FF2B5EF4-FFF2-40B4-BE49-F238E27FC236}">
                <a16:creationId xmlns:a16="http://schemas.microsoft.com/office/drawing/2014/main" id="{AC0BE278-AC4D-47BA-9BF9-970D3659343E}"/>
              </a:ext>
            </a:extLst>
          </p:cNvPr>
          <p:cNvSpPr txBox="1"/>
          <p:nvPr/>
        </p:nvSpPr>
        <p:spPr>
          <a:xfrm>
            <a:off x="1817202" y="3431472"/>
            <a:ext cx="2286098" cy="221752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   Miljøkonsekvensrapport</a:t>
            </a:r>
            <a:endParaRPr kumimoji="0" lang="da-DK" sz="1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19" name="CustomShape 15">
            <a:extLst>
              <a:ext uri="{FF2B5EF4-FFF2-40B4-BE49-F238E27FC236}">
                <a16:creationId xmlns:a16="http://schemas.microsoft.com/office/drawing/2014/main" id="{F28910E2-DEA2-428E-B436-9C72E7BCEA80}"/>
              </a:ext>
            </a:extLst>
          </p:cNvPr>
          <p:cNvSpPr/>
          <p:nvPr/>
        </p:nvSpPr>
        <p:spPr>
          <a:xfrm>
            <a:off x="1973011" y="2254021"/>
            <a:ext cx="2514808" cy="423908"/>
          </a:xfrm>
          <a:custGeom>
            <a:avLst/>
            <a:gdLst/>
            <a:ahLst/>
            <a:cxnLst/>
            <a:rect l="0" t="0" r="r" b="b"/>
            <a:pathLst>
              <a:path w="2602" h="1601">
                <a:moveTo>
                  <a:pt x="266" y="0"/>
                </a:moveTo>
                <a:cubicBezTo>
                  <a:pt x="133" y="0"/>
                  <a:pt x="0" y="133"/>
                  <a:pt x="0" y="266"/>
                </a:cubicBezTo>
                <a:lnTo>
                  <a:pt x="0" y="1333"/>
                </a:lnTo>
                <a:cubicBezTo>
                  <a:pt x="0" y="1466"/>
                  <a:pt x="133" y="1600"/>
                  <a:pt x="266" y="1600"/>
                </a:cubicBezTo>
                <a:lnTo>
                  <a:pt x="2334" y="1600"/>
                </a:lnTo>
                <a:cubicBezTo>
                  <a:pt x="2467" y="1600"/>
                  <a:pt x="2601" y="1466"/>
                  <a:pt x="2601" y="1333"/>
                </a:cubicBezTo>
                <a:lnTo>
                  <a:pt x="2601" y="266"/>
                </a:lnTo>
                <a:cubicBezTo>
                  <a:pt x="2601" y="133"/>
                  <a:pt x="2467" y="0"/>
                  <a:pt x="2334" y="0"/>
                </a:cubicBezTo>
                <a:lnTo>
                  <a:pt x="266" y="0"/>
                </a:lnTo>
              </a:path>
            </a:pathLst>
          </a:custGeom>
          <a:solidFill>
            <a:srgbClr val="AECF00"/>
          </a:solidFill>
          <a:ln>
            <a:solidFill>
              <a:srgbClr val="FFFFFF"/>
            </a:solidFill>
          </a:ln>
          <a:effectLst/>
        </p:spPr>
        <p:txBody>
          <a:bodyPr wrap="none" lIns="81646" tIns="40823" rIns="81646" bIns="40823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Bidragsfordeling</a:t>
            </a:r>
            <a:endParaRPr kumimoji="0" lang="da-DK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20" name="CustomShape 29">
            <a:extLst>
              <a:ext uri="{FF2B5EF4-FFF2-40B4-BE49-F238E27FC236}">
                <a16:creationId xmlns:a16="http://schemas.microsoft.com/office/drawing/2014/main" id="{0CED6D72-1C28-47C1-B5B2-D621A7A6497F}"/>
              </a:ext>
            </a:extLst>
          </p:cNvPr>
          <p:cNvSpPr/>
          <p:nvPr/>
        </p:nvSpPr>
        <p:spPr>
          <a:xfrm>
            <a:off x="9382698" y="2425296"/>
            <a:ext cx="993824" cy="1273535"/>
          </a:xfrm>
          <a:custGeom>
            <a:avLst/>
            <a:gdLst/>
            <a:ahLst/>
            <a:cxnLst/>
            <a:rect l="0" t="0" r="r" b="b"/>
            <a:pathLst>
              <a:path w="4984" h="3802">
                <a:moveTo>
                  <a:pt x="633" y="0"/>
                </a:moveTo>
                <a:cubicBezTo>
                  <a:pt x="316" y="0"/>
                  <a:pt x="0" y="316"/>
                  <a:pt x="0" y="633"/>
                </a:cubicBezTo>
                <a:lnTo>
                  <a:pt x="0" y="3167"/>
                </a:lnTo>
                <a:cubicBezTo>
                  <a:pt x="0" y="3484"/>
                  <a:pt x="316" y="3801"/>
                  <a:pt x="633" y="3801"/>
                </a:cubicBezTo>
                <a:lnTo>
                  <a:pt x="4349" y="3801"/>
                </a:lnTo>
                <a:cubicBezTo>
                  <a:pt x="4666" y="3801"/>
                  <a:pt x="4983" y="3484"/>
                  <a:pt x="4983" y="3167"/>
                </a:cubicBezTo>
                <a:lnTo>
                  <a:pt x="4983" y="633"/>
                </a:lnTo>
                <a:cubicBezTo>
                  <a:pt x="4983" y="316"/>
                  <a:pt x="4666" y="0"/>
                  <a:pt x="4349" y="0"/>
                </a:cubicBezTo>
                <a:lnTo>
                  <a:pt x="633" y="0"/>
                </a:lnTo>
              </a:path>
            </a:pathLst>
          </a:custGeom>
          <a:gradFill>
            <a:gsLst>
              <a:gs pos="0">
                <a:srgbClr val="006699"/>
              </a:gs>
              <a:gs pos="100000">
                <a:srgbClr val="729FCF"/>
              </a:gs>
            </a:gsLst>
            <a:lin ang="3600000"/>
          </a:gradFill>
          <a:ln>
            <a:solidFill>
              <a:srgbClr val="FFFFFF"/>
            </a:solidFill>
          </a:ln>
          <a:effectLst/>
        </p:spPr>
        <p:txBody>
          <a:bodyPr wrap="none" lIns="81646" tIns="40823" rIns="81646" bIns="40823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-1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Indvinding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-1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 og Anlæg</a:t>
            </a:r>
            <a:endParaRPr kumimoji="0" lang="da-DK" sz="1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22" name="CustomShape 48">
            <a:extLst>
              <a:ext uri="{FF2B5EF4-FFF2-40B4-BE49-F238E27FC236}">
                <a16:creationId xmlns:a16="http://schemas.microsoft.com/office/drawing/2014/main" id="{C9E9057C-3318-4985-A13A-853B717217BE}"/>
              </a:ext>
            </a:extLst>
          </p:cNvPr>
          <p:cNvSpPr/>
          <p:nvPr/>
        </p:nvSpPr>
        <p:spPr>
          <a:xfrm>
            <a:off x="8519941" y="2464523"/>
            <a:ext cx="540325" cy="1241025"/>
          </a:xfrm>
          <a:custGeom>
            <a:avLst/>
            <a:gdLst/>
            <a:ahLst/>
            <a:cxnLst/>
            <a:rect l="0" t="0" r="r" b="b"/>
            <a:pathLst>
              <a:path w="1401" h="3801">
                <a:moveTo>
                  <a:pt x="233" y="0"/>
                </a:moveTo>
                <a:cubicBezTo>
                  <a:pt x="116" y="0"/>
                  <a:pt x="0" y="116"/>
                  <a:pt x="0" y="233"/>
                </a:cubicBezTo>
                <a:lnTo>
                  <a:pt x="0" y="3567"/>
                </a:lnTo>
                <a:cubicBezTo>
                  <a:pt x="0" y="3683"/>
                  <a:pt x="116" y="3800"/>
                  <a:pt x="233" y="3800"/>
                </a:cubicBezTo>
                <a:lnTo>
                  <a:pt x="1167" y="3800"/>
                </a:lnTo>
                <a:cubicBezTo>
                  <a:pt x="1283" y="3800"/>
                  <a:pt x="1400" y="3683"/>
                  <a:pt x="1400" y="3567"/>
                </a:cubicBezTo>
                <a:lnTo>
                  <a:pt x="1400" y="233"/>
                </a:lnTo>
                <a:cubicBezTo>
                  <a:pt x="1400" y="116"/>
                  <a:pt x="1283" y="0"/>
                  <a:pt x="1167" y="0"/>
                </a:cubicBezTo>
                <a:lnTo>
                  <a:pt x="233" y="0"/>
                </a:lnTo>
              </a:path>
            </a:pathLst>
          </a:custGeom>
          <a:solidFill>
            <a:srgbClr val="6699CC"/>
          </a:solidFill>
          <a:ln>
            <a:solidFill>
              <a:srgbClr val="3465A4"/>
            </a:solidFill>
          </a:ln>
          <a:effectLst/>
        </p:spPr>
        <p:txBody>
          <a:bodyPr wrap="none" lIns="81646" tIns="40823" rIns="81646" bIns="40823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Udbud </a:t>
            </a:r>
            <a:endParaRPr kumimoji="0" lang="da-DK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Anlægs</a:t>
            </a:r>
            <a:endParaRPr kumimoji="0" lang="da-DK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opgave</a:t>
            </a:r>
            <a:endParaRPr kumimoji="0" lang="da-DK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23" name="CustomShape 57">
            <a:extLst>
              <a:ext uri="{FF2B5EF4-FFF2-40B4-BE49-F238E27FC236}">
                <a16:creationId xmlns:a16="http://schemas.microsoft.com/office/drawing/2014/main" id="{9B2234EB-7570-4FDF-8D6F-854A4486469F}"/>
              </a:ext>
            </a:extLst>
          </p:cNvPr>
          <p:cNvSpPr/>
          <p:nvPr/>
        </p:nvSpPr>
        <p:spPr>
          <a:xfrm>
            <a:off x="6035095" y="2087592"/>
            <a:ext cx="511372" cy="1645105"/>
          </a:xfrm>
          <a:custGeom>
            <a:avLst/>
            <a:gdLst/>
            <a:ahLst/>
            <a:cxnLst/>
            <a:rect l="0" t="0" r="r" b="b"/>
            <a:pathLst>
              <a:path w="1002" h="3202">
                <a:moveTo>
                  <a:pt x="166" y="0"/>
                </a:moveTo>
                <a:cubicBezTo>
                  <a:pt x="83" y="0"/>
                  <a:pt x="0" y="83"/>
                  <a:pt x="0" y="166"/>
                </a:cubicBezTo>
                <a:lnTo>
                  <a:pt x="0" y="3034"/>
                </a:lnTo>
                <a:cubicBezTo>
                  <a:pt x="0" y="3117"/>
                  <a:pt x="83" y="3201"/>
                  <a:pt x="166" y="3201"/>
                </a:cubicBezTo>
                <a:lnTo>
                  <a:pt x="834" y="3201"/>
                </a:lnTo>
                <a:cubicBezTo>
                  <a:pt x="917" y="3201"/>
                  <a:pt x="1001" y="3117"/>
                  <a:pt x="1001" y="3034"/>
                </a:cubicBezTo>
                <a:lnTo>
                  <a:pt x="1001" y="166"/>
                </a:lnTo>
                <a:cubicBezTo>
                  <a:pt x="1001" y="83"/>
                  <a:pt x="917" y="0"/>
                  <a:pt x="834" y="0"/>
                </a:cubicBezTo>
                <a:lnTo>
                  <a:pt x="166" y="0"/>
                </a:lnTo>
              </a:path>
            </a:pathLst>
          </a:custGeom>
          <a:solidFill>
            <a:srgbClr val="FF9900"/>
          </a:solidFill>
          <a:ln>
            <a:solidFill>
              <a:srgbClr val="7E0021"/>
            </a:solidFill>
          </a:ln>
          <a:effectLst/>
        </p:spPr>
        <p:txBody>
          <a:bodyPr wrap="none" lIns="81646" tIns="40823" rIns="81646" bIns="40823" anchor="ctr" anchorCtr="1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16" b="0" i="0" u="none" strike="noStrike" kern="1200" cap="none" spc="-1" normalizeH="0" baseline="0" noProof="0" dirty="0">
                <a:ln>
                  <a:noFill/>
                </a:ln>
                <a:solidFill>
                  <a:srgbClr val="7E0021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Høring</a:t>
            </a:r>
            <a:endParaRPr kumimoji="0" lang="da-DK" sz="1633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25" name="CustomShape 60">
            <a:extLst>
              <a:ext uri="{FF2B5EF4-FFF2-40B4-BE49-F238E27FC236}">
                <a16:creationId xmlns:a16="http://schemas.microsoft.com/office/drawing/2014/main" id="{A153BF5D-8558-48CE-BEF2-BC3F2A712287}"/>
              </a:ext>
            </a:extLst>
          </p:cNvPr>
          <p:cNvSpPr/>
          <p:nvPr/>
        </p:nvSpPr>
        <p:spPr>
          <a:xfrm>
            <a:off x="7046687" y="2115731"/>
            <a:ext cx="1298165" cy="432087"/>
          </a:xfrm>
          <a:custGeom>
            <a:avLst/>
            <a:gdLst/>
            <a:ahLst/>
            <a:cxnLst/>
            <a:rect l="0" t="0" r="r" b="b"/>
            <a:pathLst>
              <a:path w="5002" h="1404">
                <a:moveTo>
                  <a:pt x="233" y="0"/>
                </a:moveTo>
                <a:cubicBezTo>
                  <a:pt x="116" y="0"/>
                  <a:pt x="0" y="116"/>
                  <a:pt x="0" y="233"/>
                </a:cubicBezTo>
                <a:lnTo>
                  <a:pt x="0" y="1169"/>
                </a:lnTo>
                <a:cubicBezTo>
                  <a:pt x="0" y="1286"/>
                  <a:pt x="116" y="1403"/>
                  <a:pt x="233" y="1403"/>
                </a:cubicBezTo>
                <a:lnTo>
                  <a:pt x="4767" y="1403"/>
                </a:lnTo>
                <a:cubicBezTo>
                  <a:pt x="4884" y="1403"/>
                  <a:pt x="5001" y="1286"/>
                  <a:pt x="5001" y="1169"/>
                </a:cubicBezTo>
                <a:lnTo>
                  <a:pt x="5001" y="233"/>
                </a:lnTo>
                <a:cubicBezTo>
                  <a:pt x="5001" y="116"/>
                  <a:pt x="4884" y="0"/>
                  <a:pt x="4767" y="0"/>
                </a:cubicBezTo>
                <a:lnTo>
                  <a:pt x="233" y="0"/>
                </a:lnTo>
              </a:path>
            </a:pathLst>
          </a:custGeom>
          <a:solidFill>
            <a:srgbClr val="FF9900"/>
          </a:solidFill>
          <a:ln>
            <a:solidFill>
              <a:srgbClr val="FFD320"/>
            </a:solidFill>
          </a:ln>
          <a:effectLst/>
        </p:spPr>
        <p:txBody>
          <a:bodyPr wrap="none" lIns="81646" tIns="40823" rIns="81646" bIns="40823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7" b="0" i="0" u="none" strike="noStrike" kern="1200" cap="none" spc="-1" normalizeH="0" baseline="0" noProof="0" dirty="0">
                <a:ln>
                  <a:noFill/>
                </a:ln>
                <a:solidFill>
                  <a:srgbClr val="7E0021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Klagemulighed-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7" b="0" i="0" u="none" strike="noStrike" kern="1200" cap="none" spc="-1" normalizeH="0" baseline="0" noProof="0" dirty="0">
                <a:ln>
                  <a:noFill/>
                </a:ln>
                <a:solidFill>
                  <a:srgbClr val="7E0021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og behandling</a:t>
            </a:r>
            <a:endParaRPr kumimoji="0" lang="da-DK" sz="1633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26" name="CustomShape 24">
            <a:extLst>
              <a:ext uri="{FF2B5EF4-FFF2-40B4-BE49-F238E27FC236}">
                <a16:creationId xmlns:a16="http://schemas.microsoft.com/office/drawing/2014/main" id="{CA224058-402D-4945-B7D9-7231FEDF77B2}"/>
              </a:ext>
            </a:extLst>
          </p:cNvPr>
          <p:cNvSpPr/>
          <p:nvPr/>
        </p:nvSpPr>
        <p:spPr>
          <a:xfrm>
            <a:off x="3112890" y="5066806"/>
            <a:ext cx="1295356" cy="337908"/>
          </a:xfrm>
          <a:custGeom>
            <a:avLst/>
            <a:gdLst/>
            <a:ahLst/>
            <a:cxnLst/>
            <a:rect l="0" t="0" r="r" b="b"/>
            <a:pathLst>
              <a:path w="8702" h="1102">
                <a:moveTo>
                  <a:pt x="183" y="0"/>
                </a:moveTo>
                <a:cubicBezTo>
                  <a:pt x="91" y="0"/>
                  <a:pt x="0" y="91"/>
                  <a:pt x="0" y="183"/>
                </a:cubicBezTo>
                <a:lnTo>
                  <a:pt x="0" y="917"/>
                </a:lnTo>
                <a:cubicBezTo>
                  <a:pt x="0" y="1009"/>
                  <a:pt x="91" y="1101"/>
                  <a:pt x="183" y="1101"/>
                </a:cubicBezTo>
                <a:lnTo>
                  <a:pt x="8517" y="1101"/>
                </a:lnTo>
                <a:cubicBezTo>
                  <a:pt x="8609" y="1101"/>
                  <a:pt x="8701" y="1009"/>
                  <a:pt x="8701" y="917"/>
                </a:cubicBezTo>
                <a:lnTo>
                  <a:pt x="8701" y="183"/>
                </a:lnTo>
                <a:cubicBezTo>
                  <a:pt x="8701" y="91"/>
                  <a:pt x="8609" y="0"/>
                  <a:pt x="8517" y="0"/>
                </a:cubicBezTo>
                <a:lnTo>
                  <a:pt x="183" y="0"/>
                </a:lnTo>
              </a:path>
            </a:pathLst>
          </a:custGeom>
          <a:solidFill>
            <a:srgbClr val="669999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Shape 25">
            <a:extLst>
              <a:ext uri="{FF2B5EF4-FFF2-40B4-BE49-F238E27FC236}">
                <a16:creationId xmlns:a16="http://schemas.microsoft.com/office/drawing/2014/main" id="{20421487-9D2B-4366-8E77-A01CEF8713C0}"/>
              </a:ext>
            </a:extLst>
          </p:cNvPr>
          <p:cNvSpPr txBox="1"/>
          <p:nvPr/>
        </p:nvSpPr>
        <p:spPr>
          <a:xfrm>
            <a:off x="2484319" y="5132163"/>
            <a:ext cx="2527891" cy="227836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Miljøkonsekvensrapport</a:t>
            </a:r>
            <a:endParaRPr kumimoji="0" lang="da-DK" sz="11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28" name="CustomShape 60">
            <a:extLst>
              <a:ext uri="{FF2B5EF4-FFF2-40B4-BE49-F238E27FC236}">
                <a16:creationId xmlns:a16="http://schemas.microsoft.com/office/drawing/2014/main" id="{22D97050-C863-44BD-97DE-EDC1ED8D28ED}"/>
              </a:ext>
            </a:extLst>
          </p:cNvPr>
          <p:cNvSpPr/>
          <p:nvPr/>
        </p:nvSpPr>
        <p:spPr>
          <a:xfrm>
            <a:off x="5226144" y="5035555"/>
            <a:ext cx="1693010" cy="775711"/>
          </a:xfrm>
          <a:custGeom>
            <a:avLst/>
            <a:gdLst/>
            <a:ahLst/>
            <a:cxnLst/>
            <a:rect l="0" t="0" r="r" b="b"/>
            <a:pathLst>
              <a:path w="5002" h="1404">
                <a:moveTo>
                  <a:pt x="233" y="0"/>
                </a:moveTo>
                <a:cubicBezTo>
                  <a:pt x="116" y="0"/>
                  <a:pt x="0" y="116"/>
                  <a:pt x="0" y="233"/>
                </a:cubicBezTo>
                <a:lnTo>
                  <a:pt x="0" y="1169"/>
                </a:lnTo>
                <a:cubicBezTo>
                  <a:pt x="0" y="1286"/>
                  <a:pt x="116" y="1403"/>
                  <a:pt x="233" y="1403"/>
                </a:cubicBezTo>
                <a:lnTo>
                  <a:pt x="4767" y="1403"/>
                </a:lnTo>
                <a:cubicBezTo>
                  <a:pt x="4884" y="1403"/>
                  <a:pt x="5001" y="1286"/>
                  <a:pt x="5001" y="1169"/>
                </a:cubicBezTo>
                <a:lnTo>
                  <a:pt x="5001" y="233"/>
                </a:lnTo>
                <a:cubicBezTo>
                  <a:pt x="5001" y="116"/>
                  <a:pt x="4884" y="0"/>
                  <a:pt x="4767" y="0"/>
                </a:cubicBezTo>
                <a:lnTo>
                  <a:pt x="233" y="0"/>
                </a:lnTo>
              </a:path>
            </a:pathLst>
          </a:custGeom>
          <a:solidFill>
            <a:srgbClr val="FF9900"/>
          </a:solidFill>
          <a:ln>
            <a:solidFill>
              <a:srgbClr val="FFD320"/>
            </a:solidFill>
          </a:ln>
          <a:effectLst/>
        </p:spPr>
        <p:txBody>
          <a:bodyPr wrap="none" lIns="81646" tIns="40823" rIns="81646" bIns="40823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7E0021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Miljøstyrelsen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7E0021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Høring</a:t>
            </a:r>
            <a:r>
              <a:rPr kumimoji="0" lang="da-DK" sz="1200" b="0" i="0" u="none" strike="noStrike" kern="1200" cap="none" spc="-1" normalizeH="0" baseline="0" noProof="0" dirty="0">
                <a:ln>
                  <a:noFill/>
                </a:ln>
                <a:solidFill>
                  <a:srgbClr val="7E0021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, klagemulighed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-1" normalizeH="0" baseline="0" noProof="0" dirty="0">
                <a:ln>
                  <a:noFill/>
                </a:ln>
                <a:solidFill>
                  <a:srgbClr val="7E0021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 og -behandling</a:t>
            </a:r>
            <a:endParaRPr kumimoji="0" lang="da-DK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29" name="CustomShape 18">
            <a:extLst>
              <a:ext uri="{FF2B5EF4-FFF2-40B4-BE49-F238E27FC236}">
                <a16:creationId xmlns:a16="http://schemas.microsoft.com/office/drawing/2014/main" id="{D62BF299-8563-4FCD-98D6-9E7ADECA82A6}"/>
              </a:ext>
            </a:extLst>
          </p:cNvPr>
          <p:cNvSpPr/>
          <p:nvPr/>
        </p:nvSpPr>
        <p:spPr>
          <a:xfrm>
            <a:off x="7998683" y="3798864"/>
            <a:ext cx="986755" cy="423908"/>
          </a:xfrm>
          <a:custGeom>
            <a:avLst/>
            <a:gdLst/>
            <a:ahLst/>
            <a:cxnLst/>
            <a:rect l="0" t="0" r="r" b="b"/>
            <a:pathLst>
              <a:path w="4102" h="1300">
                <a:moveTo>
                  <a:pt x="216" y="0"/>
                </a:moveTo>
                <a:cubicBezTo>
                  <a:pt x="108" y="0"/>
                  <a:pt x="0" y="108"/>
                  <a:pt x="0" y="216"/>
                </a:cubicBezTo>
                <a:lnTo>
                  <a:pt x="0" y="1082"/>
                </a:lnTo>
                <a:cubicBezTo>
                  <a:pt x="0" y="1190"/>
                  <a:pt x="108" y="1299"/>
                  <a:pt x="216" y="1299"/>
                </a:cubicBezTo>
                <a:lnTo>
                  <a:pt x="3884" y="1299"/>
                </a:lnTo>
                <a:cubicBezTo>
                  <a:pt x="3992" y="1299"/>
                  <a:pt x="4101" y="1190"/>
                  <a:pt x="4101" y="1082"/>
                </a:cubicBezTo>
                <a:lnTo>
                  <a:pt x="4101" y="216"/>
                </a:lnTo>
                <a:cubicBezTo>
                  <a:pt x="4101" y="108"/>
                  <a:pt x="3992" y="0"/>
                  <a:pt x="3884" y="0"/>
                </a:cubicBezTo>
                <a:lnTo>
                  <a:pt x="216" y="0"/>
                </a:lnTo>
              </a:path>
            </a:pathLst>
          </a:custGeom>
          <a:solidFill>
            <a:srgbClr val="4F81BD">
              <a:lumMod val="60000"/>
              <a:lumOff val="40000"/>
            </a:srgbClr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Shape 19">
            <a:extLst>
              <a:ext uri="{FF2B5EF4-FFF2-40B4-BE49-F238E27FC236}">
                <a16:creationId xmlns:a16="http://schemas.microsoft.com/office/drawing/2014/main" id="{B279486F-BADD-4ABE-8DFE-8BAF33C8896F}"/>
              </a:ext>
            </a:extLst>
          </p:cNvPr>
          <p:cNvSpPr txBox="1"/>
          <p:nvPr/>
        </p:nvSpPr>
        <p:spPr>
          <a:xfrm>
            <a:off x="7316805" y="3798047"/>
            <a:ext cx="2350144" cy="371343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-1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Afledte anlæg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-1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anlægsarbejder</a:t>
            </a:r>
          </a:p>
        </p:txBody>
      </p:sp>
      <p:sp>
        <p:nvSpPr>
          <p:cNvPr id="33" name="CustomShape 18">
            <a:extLst>
              <a:ext uri="{FF2B5EF4-FFF2-40B4-BE49-F238E27FC236}">
                <a16:creationId xmlns:a16="http://schemas.microsoft.com/office/drawing/2014/main" id="{75E6FE92-5CD8-4ED2-B31C-45CE8C076611}"/>
              </a:ext>
            </a:extLst>
          </p:cNvPr>
          <p:cNvSpPr/>
          <p:nvPr/>
        </p:nvSpPr>
        <p:spPr>
          <a:xfrm>
            <a:off x="6413817" y="3798864"/>
            <a:ext cx="986755" cy="423908"/>
          </a:xfrm>
          <a:custGeom>
            <a:avLst/>
            <a:gdLst/>
            <a:ahLst/>
            <a:cxnLst/>
            <a:rect l="0" t="0" r="r" b="b"/>
            <a:pathLst>
              <a:path w="4102" h="1300">
                <a:moveTo>
                  <a:pt x="216" y="0"/>
                </a:moveTo>
                <a:cubicBezTo>
                  <a:pt x="108" y="0"/>
                  <a:pt x="0" y="108"/>
                  <a:pt x="0" y="216"/>
                </a:cubicBezTo>
                <a:lnTo>
                  <a:pt x="0" y="1082"/>
                </a:lnTo>
                <a:cubicBezTo>
                  <a:pt x="0" y="1190"/>
                  <a:pt x="108" y="1299"/>
                  <a:pt x="216" y="1299"/>
                </a:cubicBezTo>
                <a:lnTo>
                  <a:pt x="3884" y="1299"/>
                </a:lnTo>
                <a:cubicBezTo>
                  <a:pt x="3992" y="1299"/>
                  <a:pt x="4101" y="1190"/>
                  <a:pt x="4101" y="1082"/>
                </a:cubicBezTo>
                <a:lnTo>
                  <a:pt x="4101" y="216"/>
                </a:lnTo>
                <a:cubicBezTo>
                  <a:pt x="4101" y="108"/>
                  <a:pt x="3992" y="0"/>
                  <a:pt x="3884" y="0"/>
                </a:cubicBezTo>
                <a:lnTo>
                  <a:pt x="216" y="0"/>
                </a:lnTo>
              </a:path>
            </a:pathLst>
          </a:custGeom>
          <a:solidFill>
            <a:srgbClr val="4F81BD">
              <a:lumMod val="60000"/>
              <a:lumOff val="40000"/>
            </a:srgbClr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Shape 19">
            <a:extLst>
              <a:ext uri="{FF2B5EF4-FFF2-40B4-BE49-F238E27FC236}">
                <a16:creationId xmlns:a16="http://schemas.microsoft.com/office/drawing/2014/main" id="{E58AE703-B897-4C7E-894D-87D02E30EBE6}"/>
              </a:ext>
            </a:extLst>
          </p:cNvPr>
          <p:cNvSpPr txBox="1"/>
          <p:nvPr/>
        </p:nvSpPr>
        <p:spPr>
          <a:xfrm>
            <a:off x="5735362" y="3784984"/>
            <a:ext cx="2361403" cy="371343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-1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Afledte anlæg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-1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projektering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1200" cap="none" spc="-1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35" name="Line 49">
            <a:extLst>
              <a:ext uri="{FF2B5EF4-FFF2-40B4-BE49-F238E27FC236}">
                <a16:creationId xmlns:a16="http://schemas.microsoft.com/office/drawing/2014/main" id="{5F4DAC1D-2657-43A9-9C99-3E2A562691E8}"/>
              </a:ext>
            </a:extLst>
          </p:cNvPr>
          <p:cNvSpPr/>
          <p:nvPr/>
        </p:nvSpPr>
        <p:spPr>
          <a:xfrm>
            <a:off x="5090349" y="4000123"/>
            <a:ext cx="994487" cy="0"/>
          </a:xfrm>
          <a:prstGeom prst="line">
            <a:avLst/>
          </a:prstGeom>
          <a:noFill/>
          <a:ln>
            <a:solidFill>
              <a:srgbClr val="006699"/>
            </a:solidFill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Line 49">
            <a:extLst>
              <a:ext uri="{FF2B5EF4-FFF2-40B4-BE49-F238E27FC236}">
                <a16:creationId xmlns:a16="http://schemas.microsoft.com/office/drawing/2014/main" id="{500CD7BD-A36C-4812-B58B-1EC3ECA0E676}"/>
              </a:ext>
            </a:extLst>
          </p:cNvPr>
          <p:cNvSpPr/>
          <p:nvPr/>
        </p:nvSpPr>
        <p:spPr>
          <a:xfrm>
            <a:off x="7484604" y="4000123"/>
            <a:ext cx="348245" cy="0"/>
          </a:xfrm>
          <a:prstGeom prst="line">
            <a:avLst/>
          </a:prstGeom>
          <a:noFill/>
          <a:ln>
            <a:solidFill>
              <a:srgbClr val="006699"/>
            </a:solidFill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Line 49">
            <a:extLst>
              <a:ext uri="{FF2B5EF4-FFF2-40B4-BE49-F238E27FC236}">
                <a16:creationId xmlns:a16="http://schemas.microsoft.com/office/drawing/2014/main" id="{4FE71021-C363-461E-93F5-1A5DE9C32CAA}"/>
              </a:ext>
            </a:extLst>
          </p:cNvPr>
          <p:cNvSpPr/>
          <p:nvPr/>
        </p:nvSpPr>
        <p:spPr>
          <a:xfrm>
            <a:off x="9115865" y="3021330"/>
            <a:ext cx="233252" cy="0"/>
          </a:xfrm>
          <a:prstGeom prst="line">
            <a:avLst/>
          </a:prstGeom>
          <a:noFill/>
          <a:ln>
            <a:solidFill>
              <a:srgbClr val="006699"/>
            </a:solidFill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CustomShape 5">
            <a:extLst>
              <a:ext uri="{FF2B5EF4-FFF2-40B4-BE49-F238E27FC236}">
                <a16:creationId xmlns:a16="http://schemas.microsoft.com/office/drawing/2014/main" id="{78873501-FA7E-4DD0-9ADD-3E011AB6FB23}"/>
              </a:ext>
            </a:extLst>
          </p:cNvPr>
          <p:cNvSpPr/>
          <p:nvPr/>
        </p:nvSpPr>
        <p:spPr>
          <a:xfrm>
            <a:off x="3360996" y="633888"/>
            <a:ext cx="1935063" cy="242376"/>
          </a:xfrm>
          <a:custGeom>
            <a:avLst/>
            <a:gdLst/>
            <a:ahLst/>
            <a:cxnLst/>
            <a:rect l="0" t="0" r="r" b="b"/>
            <a:pathLst>
              <a:path w="4602" h="604">
                <a:moveTo>
                  <a:pt x="100" y="0"/>
                </a:moveTo>
                <a:cubicBezTo>
                  <a:pt x="50" y="0"/>
                  <a:pt x="0" y="50"/>
                  <a:pt x="0" y="100"/>
                </a:cubicBezTo>
                <a:lnTo>
                  <a:pt x="0" y="502"/>
                </a:lnTo>
                <a:cubicBezTo>
                  <a:pt x="0" y="552"/>
                  <a:pt x="50" y="603"/>
                  <a:pt x="100" y="603"/>
                </a:cubicBezTo>
                <a:lnTo>
                  <a:pt x="4500" y="603"/>
                </a:lnTo>
                <a:cubicBezTo>
                  <a:pt x="4550" y="603"/>
                  <a:pt x="4601" y="552"/>
                  <a:pt x="4601" y="502"/>
                </a:cubicBezTo>
                <a:lnTo>
                  <a:pt x="4601" y="100"/>
                </a:lnTo>
                <a:cubicBezTo>
                  <a:pt x="4601" y="50"/>
                  <a:pt x="4550" y="0"/>
                  <a:pt x="4500" y="0"/>
                </a:cubicBezTo>
                <a:lnTo>
                  <a:pt x="100" y="0"/>
                </a:lnTo>
              </a:path>
            </a:pathLst>
          </a:custGeom>
          <a:solidFill>
            <a:srgbClr val="CFE7F5"/>
          </a:solidFill>
          <a:ln>
            <a:solidFill>
              <a:srgbClr val="FFFFFF"/>
            </a:solidFill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CustomShape 5">
            <a:extLst>
              <a:ext uri="{FF2B5EF4-FFF2-40B4-BE49-F238E27FC236}">
                <a16:creationId xmlns:a16="http://schemas.microsoft.com/office/drawing/2014/main" id="{DCE6A277-E8EA-42FC-B04B-95A5DB84BDC3}"/>
              </a:ext>
            </a:extLst>
          </p:cNvPr>
          <p:cNvSpPr/>
          <p:nvPr/>
        </p:nvSpPr>
        <p:spPr>
          <a:xfrm>
            <a:off x="5546440" y="633888"/>
            <a:ext cx="1935063" cy="242376"/>
          </a:xfrm>
          <a:custGeom>
            <a:avLst/>
            <a:gdLst/>
            <a:ahLst/>
            <a:cxnLst/>
            <a:rect l="0" t="0" r="r" b="b"/>
            <a:pathLst>
              <a:path w="4602" h="604">
                <a:moveTo>
                  <a:pt x="100" y="0"/>
                </a:moveTo>
                <a:cubicBezTo>
                  <a:pt x="50" y="0"/>
                  <a:pt x="0" y="50"/>
                  <a:pt x="0" y="100"/>
                </a:cubicBezTo>
                <a:lnTo>
                  <a:pt x="0" y="502"/>
                </a:lnTo>
                <a:cubicBezTo>
                  <a:pt x="0" y="552"/>
                  <a:pt x="50" y="603"/>
                  <a:pt x="100" y="603"/>
                </a:cubicBezTo>
                <a:lnTo>
                  <a:pt x="4500" y="603"/>
                </a:lnTo>
                <a:cubicBezTo>
                  <a:pt x="4550" y="603"/>
                  <a:pt x="4601" y="552"/>
                  <a:pt x="4601" y="502"/>
                </a:cubicBezTo>
                <a:lnTo>
                  <a:pt x="4601" y="100"/>
                </a:lnTo>
                <a:cubicBezTo>
                  <a:pt x="4601" y="50"/>
                  <a:pt x="4550" y="0"/>
                  <a:pt x="4500" y="0"/>
                </a:cubicBezTo>
                <a:lnTo>
                  <a:pt x="100" y="0"/>
                </a:lnTo>
              </a:path>
            </a:pathLst>
          </a:custGeom>
          <a:solidFill>
            <a:srgbClr val="CFE7F5"/>
          </a:solidFill>
          <a:ln>
            <a:solidFill>
              <a:srgbClr val="FFFFFF"/>
            </a:solidFill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CustomShape 5">
            <a:extLst>
              <a:ext uri="{FF2B5EF4-FFF2-40B4-BE49-F238E27FC236}">
                <a16:creationId xmlns:a16="http://schemas.microsoft.com/office/drawing/2014/main" id="{67C4FD35-C2E7-4C83-B27B-817098C7291F}"/>
              </a:ext>
            </a:extLst>
          </p:cNvPr>
          <p:cNvSpPr/>
          <p:nvPr/>
        </p:nvSpPr>
        <p:spPr>
          <a:xfrm>
            <a:off x="7731886" y="633888"/>
            <a:ext cx="1935063" cy="242376"/>
          </a:xfrm>
          <a:custGeom>
            <a:avLst/>
            <a:gdLst/>
            <a:ahLst/>
            <a:cxnLst/>
            <a:rect l="0" t="0" r="r" b="b"/>
            <a:pathLst>
              <a:path w="4602" h="604">
                <a:moveTo>
                  <a:pt x="100" y="0"/>
                </a:moveTo>
                <a:cubicBezTo>
                  <a:pt x="50" y="0"/>
                  <a:pt x="0" y="50"/>
                  <a:pt x="0" y="100"/>
                </a:cubicBezTo>
                <a:lnTo>
                  <a:pt x="0" y="502"/>
                </a:lnTo>
                <a:cubicBezTo>
                  <a:pt x="0" y="552"/>
                  <a:pt x="50" y="603"/>
                  <a:pt x="100" y="603"/>
                </a:cubicBezTo>
                <a:lnTo>
                  <a:pt x="4500" y="603"/>
                </a:lnTo>
                <a:cubicBezTo>
                  <a:pt x="4550" y="603"/>
                  <a:pt x="4601" y="552"/>
                  <a:pt x="4601" y="502"/>
                </a:cubicBezTo>
                <a:lnTo>
                  <a:pt x="4601" y="100"/>
                </a:lnTo>
                <a:cubicBezTo>
                  <a:pt x="4601" y="50"/>
                  <a:pt x="4550" y="0"/>
                  <a:pt x="4500" y="0"/>
                </a:cubicBezTo>
                <a:lnTo>
                  <a:pt x="100" y="0"/>
                </a:lnTo>
              </a:path>
            </a:pathLst>
          </a:custGeom>
          <a:solidFill>
            <a:srgbClr val="CFE7F5"/>
          </a:solidFill>
          <a:ln>
            <a:solidFill>
              <a:srgbClr val="FFFFFF"/>
            </a:solidFill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2022</a:t>
            </a:r>
          </a:p>
        </p:txBody>
      </p:sp>
      <p:sp>
        <p:nvSpPr>
          <p:cNvPr id="41" name="CustomShape 5">
            <a:extLst>
              <a:ext uri="{FF2B5EF4-FFF2-40B4-BE49-F238E27FC236}">
                <a16:creationId xmlns:a16="http://schemas.microsoft.com/office/drawing/2014/main" id="{9B121936-CBC0-4912-9A99-A7F2A767EF1C}"/>
              </a:ext>
            </a:extLst>
          </p:cNvPr>
          <p:cNvSpPr/>
          <p:nvPr/>
        </p:nvSpPr>
        <p:spPr>
          <a:xfrm>
            <a:off x="1864261" y="647418"/>
            <a:ext cx="1279149" cy="228845"/>
          </a:xfrm>
          <a:custGeom>
            <a:avLst/>
            <a:gdLst/>
            <a:ahLst/>
            <a:cxnLst/>
            <a:rect l="0" t="0" r="r" b="b"/>
            <a:pathLst>
              <a:path w="4602" h="604">
                <a:moveTo>
                  <a:pt x="100" y="0"/>
                </a:moveTo>
                <a:cubicBezTo>
                  <a:pt x="50" y="0"/>
                  <a:pt x="0" y="50"/>
                  <a:pt x="0" y="100"/>
                </a:cubicBezTo>
                <a:lnTo>
                  <a:pt x="0" y="502"/>
                </a:lnTo>
                <a:cubicBezTo>
                  <a:pt x="0" y="552"/>
                  <a:pt x="50" y="603"/>
                  <a:pt x="100" y="603"/>
                </a:cubicBezTo>
                <a:lnTo>
                  <a:pt x="4500" y="603"/>
                </a:lnTo>
                <a:cubicBezTo>
                  <a:pt x="4550" y="603"/>
                  <a:pt x="4601" y="552"/>
                  <a:pt x="4601" y="502"/>
                </a:cubicBezTo>
                <a:lnTo>
                  <a:pt x="4601" y="100"/>
                </a:lnTo>
                <a:cubicBezTo>
                  <a:pt x="4601" y="50"/>
                  <a:pt x="4550" y="0"/>
                  <a:pt x="4500" y="0"/>
                </a:cubicBezTo>
                <a:lnTo>
                  <a:pt x="100" y="0"/>
                </a:lnTo>
              </a:path>
            </a:pathLst>
          </a:custGeom>
          <a:solidFill>
            <a:srgbClr val="CFE7F5"/>
          </a:solidFill>
          <a:ln>
            <a:solidFill>
              <a:srgbClr val="FFFFFF"/>
            </a:solidFill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Shape 11">
            <a:extLst>
              <a:ext uri="{FF2B5EF4-FFF2-40B4-BE49-F238E27FC236}">
                <a16:creationId xmlns:a16="http://schemas.microsoft.com/office/drawing/2014/main" id="{2C1EACDB-E002-4374-8C87-6A4F429D7B65}"/>
              </a:ext>
            </a:extLst>
          </p:cNvPr>
          <p:cNvSpPr txBox="1"/>
          <p:nvPr/>
        </p:nvSpPr>
        <p:spPr>
          <a:xfrm>
            <a:off x="6225054" y="622479"/>
            <a:ext cx="712550" cy="324542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89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2021</a:t>
            </a:r>
            <a:endParaRPr kumimoji="0" lang="da-DK" sz="1633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44" name="TextShape 12">
            <a:extLst>
              <a:ext uri="{FF2B5EF4-FFF2-40B4-BE49-F238E27FC236}">
                <a16:creationId xmlns:a16="http://schemas.microsoft.com/office/drawing/2014/main" id="{AAF47038-381E-4EBE-AE4C-713194881AC2}"/>
              </a:ext>
            </a:extLst>
          </p:cNvPr>
          <p:cNvSpPr txBox="1"/>
          <p:nvPr/>
        </p:nvSpPr>
        <p:spPr>
          <a:xfrm>
            <a:off x="4122910" y="622479"/>
            <a:ext cx="712550" cy="292556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89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2020</a:t>
            </a:r>
            <a:endParaRPr kumimoji="0" lang="da-DK" sz="1633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45" name="TextShape 13">
            <a:extLst>
              <a:ext uri="{FF2B5EF4-FFF2-40B4-BE49-F238E27FC236}">
                <a16:creationId xmlns:a16="http://schemas.microsoft.com/office/drawing/2014/main" id="{C80FCB1E-85CE-474D-821F-45627AB35FDA}"/>
              </a:ext>
            </a:extLst>
          </p:cNvPr>
          <p:cNvSpPr txBox="1"/>
          <p:nvPr/>
        </p:nvSpPr>
        <p:spPr>
          <a:xfrm>
            <a:off x="1877555" y="615158"/>
            <a:ext cx="712550" cy="522210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89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2019</a:t>
            </a:r>
            <a:endParaRPr kumimoji="0" lang="da-DK" sz="1633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46" name="Line 49">
            <a:extLst>
              <a:ext uri="{FF2B5EF4-FFF2-40B4-BE49-F238E27FC236}">
                <a16:creationId xmlns:a16="http://schemas.microsoft.com/office/drawing/2014/main" id="{964A062B-CCDC-4AA8-831E-7BED2277A3F4}"/>
              </a:ext>
            </a:extLst>
          </p:cNvPr>
          <p:cNvSpPr/>
          <p:nvPr/>
        </p:nvSpPr>
        <p:spPr>
          <a:xfrm>
            <a:off x="8258673" y="3033371"/>
            <a:ext cx="145544" cy="0"/>
          </a:xfrm>
          <a:prstGeom prst="line">
            <a:avLst/>
          </a:prstGeom>
          <a:noFill/>
          <a:ln>
            <a:solidFill>
              <a:srgbClr val="006699"/>
            </a:solidFill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Shape 59">
            <a:extLst>
              <a:ext uri="{FF2B5EF4-FFF2-40B4-BE49-F238E27FC236}">
                <a16:creationId xmlns:a16="http://schemas.microsoft.com/office/drawing/2014/main" id="{8CDEC122-6431-4DCC-9331-15974DDE7249}"/>
              </a:ext>
            </a:extLst>
          </p:cNvPr>
          <p:cNvSpPr txBox="1"/>
          <p:nvPr/>
        </p:nvSpPr>
        <p:spPr>
          <a:xfrm>
            <a:off x="335258" y="6092403"/>
            <a:ext cx="1877932" cy="201100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98" b="0" i="0" u="none" strike="noStrike" kern="1200" cap="none" spc="-1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Teknisk projekt: Kystteknik</a:t>
            </a:r>
          </a:p>
        </p:txBody>
      </p:sp>
      <p:sp>
        <p:nvSpPr>
          <p:cNvPr id="56" name="TextShape 59">
            <a:extLst>
              <a:ext uri="{FF2B5EF4-FFF2-40B4-BE49-F238E27FC236}">
                <a16:creationId xmlns:a16="http://schemas.microsoft.com/office/drawing/2014/main" id="{04C26E5E-BFDF-45D5-9430-E9AEDF3F41F0}"/>
              </a:ext>
            </a:extLst>
          </p:cNvPr>
          <p:cNvSpPr txBox="1"/>
          <p:nvPr/>
        </p:nvSpPr>
        <p:spPr>
          <a:xfrm>
            <a:off x="341932" y="6528870"/>
            <a:ext cx="2527890" cy="201100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98" b="0" i="0" u="none" strike="noStrike" kern="1200" cap="none" spc="-1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Teknisk projekt: Afledte anlæg</a:t>
            </a:r>
          </a:p>
        </p:txBody>
      </p:sp>
      <p:sp>
        <p:nvSpPr>
          <p:cNvPr id="57" name="CustomShape 5">
            <a:extLst>
              <a:ext uri="{FF2B5EF4-FFF2-40B4-BE49-F238E27FC236}">
                <a16:creationId xmlns:a16="http://schemas.microsoft.com/office/drawing/2014/main" id="{EF13E096-592E-4F62-9D37-02DF25BFE999}"/>
              </a:ext>
            </a:extLst>
          </p:cNvPr>
          <p:cNvSpPr/>
          <p:nvPr/>
        </p:nvSpPr>
        <p:spPr>
          <a:xfrm>
            <a:off x="9865089" y="626568"/>
            <a:ext cx="890198" cy="242376"/>
          </a:xfrm>
          <a:custGeom>
            <a:avLst/>
            <a:gdLst/>
            <a:ahLst/>
            <a:cxnLst/>
            <a:rect l="0" t="0" r="r" b="b"/>
            <a:pathLst>
              <a:path w="4602" h="604">
                <a:moveTo>
                  <a:pt x="100" y="0"/>
                </a:moveTo>
                <a:cubicBezTo>
                  <a:pt x="50" y="0"/>
                  <a:pt x="0" y="50"/>
                  <a:pt x="0" y="100"/>
                </a:cubicBezTo>
                <a:lnTo>
                  <a:pt x="0" y="502"/>
                </a:lnTo>
                <a:cubicBezTo>
                  <a:pt x="0" y="552"/>
                  <a:pt x="50" y="603"/>
                  <a:pt x="100" y="603"/>
                </a:cubicBezTo>
                <a:lnTo>
                  <a:pt x="4500" y="603"/>
                </a:lnTo>
                <a:cubicBezTo>
                  <a:pt x="4550" y="603"/>
                  <a:pt x="4601" y="552"/>
                  <a:pt x="4601" y="502"/>
                </a:cubicBezTo>
                <a:lnTo>
                  <a:pt x="4601" y="100"/>
                </a:lnTo>
                <a:cubicBezTo>
                  <a:pt x="4601" y="50"/>
                  <a:pt x="4550" y="0"/>
                  <a:pt x="4500" y="0"/>
                </a:cubicBezTo>
                <a:lnTo>
                  <a:pt x="100" y="0"/>
                </a:lnTo>
              </a:path>
            </a:pathLst>
          </a:custGeom>
          <a:solidFill>
            <a:srgbClr val="CFE7F5"/>
          </a:solidFill>
          <a:ln>
            <a:solidFill>
              <a:srgbClr val="FFFFFF"/>
            </a:solidFill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TextShape 10">
            <a:extLst>
              <a:ext uri="{FF2B5EF4-FFF2-40B4-BE49-F238E27FC236}">
                <a16:creationId xmlns:a16="http://schemas.microsoft.com/office/drawing/2014/main" id="{F39D1FC8-E55F-448E-A404-CB001ED2FD8E}"/>
              </a:ext>
            </a:extLst>
          </p:cNvPr>
          <p:cNvSpPr txBox="1"/>
          <p:nvPr/>
        </p:nvSpPr>
        <p:spPr>
          <a:xfrm>
            <a:off x="10290624" y="615158"/>
            <a:ext cx="712550" cy="522210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89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2023</a:t>
            </a:r>
            <a:endParaRPr kumimoji="0" lang="da-DK" sz="1633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59" name="Titel 1">
            <a:extLst>
              <a:ext uri="{FF2B5EF4-FFF2-40B4-BE49-F238E27FC236}">
                <a16:creationId xmlns:a16="http://schemas.microsoft.com/office/drawing/2014/main" id="{755C72C7-984B-42CE-A5FF-FCC2356B7CCA}"/>
              </a:ext>
            </a:extLst>
          </p:cNvPr>
          <p:cNvSpPr txBox="1">
            <a:spLocks/>
          </p:cNvSpPr>
          <p:nvPr/>
        </p:nvSpPr>
        <p:spPr>
          <a:xfrm>
            <a:off x="1732613" y="-601018"/>
            <a:ext cx="8246945" cy="89816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1" name="CustomShape 24">
            <a:extLst>
              <a:ext uri="{FF2B5EF4-FFF2-40B4-BE49-F238E27FC236}">
                <a16:creationId xmlns:a16="http://schemas.microsoft.com/office/drawing/2014/main" id="{DBCBCCD2-300B-4C3F-AE22-9927BFD37FF5}"/>
              </a:ext>
            </a:extLst>
          </p:cNvPr>
          <p:cNvSpPr/>
          <p:nvPr/>
        </p:nvSpPr>
        <p:spPr>
          <a:xfrm>
            <a:off x="3112890" y="5496373"/>
            <a:ext cx="1295356" cy="337908"/>
          </a:xfrm>
          <a:custGeom>
            <a:avLst/>
            <a:gdLst/>
            <a:ahLst/>
            <a:cxnLst/>
            <a:rect l="0" t="0" r="r" b="b"/>
            <a:pathLst>
              <a:path w="8702" h="1102">
                <a:moveTo>
                  <a:pt x="183" y="0"/>
                </a:moveTo>
                <a:cubicBezTo>
                  <a:pt x="91" y="0"/>
                  <a:pt x="0" y="91"/>
                  <a:pt x="0" y="183"/>
                </a:cubicBezTo>
                <a:lnTo>
                  <a:pt x="0" y="917"/>
                </a:lnTo>
                <a:cubicBezTo>
                  <a:pt x="0" y="1009"/>
                  <a:pt x="91" y="1101"/>
                  <a:pt x="183" y="1101"/>
                </a:cubicBezTo>
                <a:lnTo>
                  <a:pt x="8517" y="1101"/>
                </a:lnTo>
                <a:cubicBezTo>
                  <a:pt x="8609" y="1101"/>
                  <a:pt x="8701" y="1009"/>
                  <a:pt x="8701" y="917"/>
                </a:cubicBezTo>
                <a:lnTo>
                  <a:pt x="8701" y="183"/>
                </a:lnTo>
                <a:cubicBezTo>
                  <a:pt x="8701" y="91"/>
                  <a:pt x="8609" y="0"/>
                  <a:pt x="8517" y="0"/>
                </a:cubicBezTo>
                <a:lnTo>
                  <a:pt x="183" y="0"/>
                </a:lnTo>
              </a:path>
            </a:pathLst>
          </a:custGeom>
          <a:solidFill>
            <a:srgbClr val="669999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TextShape 25">
            <a:extLst>
              <a:ext uri="{FF2B5EF4-FFF2-40B4-BE49-F238E27FC236}">
                <a16:creationId xmlns:a16="http://schemas.microsoft.com/office/drawing/2014/main" id="{FDBAD0DF-AE05-4993-9255-486A6D1F60D2}"/>
              </a:ext>
            </a:extLst>
          </p:cNvPr>
          <p:cNvSpPr txBox="1"/>
          <p:nvPr/>
        </p:nvSpPr>
        <p:spPr>
          <a:xfrm>
            <a:off x="2497899" y="5545672"/>
            <a:ext cx="2527891" cy="227836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Ansøg om indvinding</a:t>
            </a:r>
            <a:endParaRPr kumimoji="0" lang="da-DK" sz="11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63" name="TextShape 59">
            <a:extLst>
              <a:ext uri="{FF2B5EF4-FFF2-40B4-BE49-F238E27FC236}">
                <a16:creationId xmlns:a16="http://schemas.microsoft.com/office/drawing/2014/main" id="{3F72E688-14A3-4F57-B5C7-EC175118640E}"/>
              </a:ext>
            </a:extLst>
          </p:cNvPr>
          <p:cNvSpPr txBox="1"/>
          <p:nvPr/>
        </p:nvSpPr>
        <p:spPr>
          <a:xfrm>
            <a:off x="360505" y="6310636"/>
            <a:ext cx="2825190" cy="201100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98" b="0" i="0" u="none" strike="noStrike" kern="1200" cap="none" spc="-1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Teknisk </a:t>
            </a:r>
            <a:r>
              <a:rPr kumimoji="0" lang="da-DK" sz="998" b="0" i="0" u="none" strike="noStrike" kern="1200" cap="none" spc="-1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projekt: Råstofindvinding</a:t>
            </a:r>
            <a:endParaRPr kumimoji="0" lang="da-DK" sz="998" b="0" i="0" u="none" strike="noStrike" kern="1200" cap="none" spc="-1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64" name="Rombe 63">
            <a:extLst>
              <a:ext uri="{FF2B5EF4-FFF2-40B4-BE49-F238E27FC236}">
                <a16:creationId xmlns:a16="http://schemas.microsoft.com/office/drawing/2014/main" id="{B99A50BA-8123-47FE-8FAC-7C4320802C65}"/>
              </a:ext>
            </a:extLst>
          </p:cNvPr>
          <p:cNvSpPr/>
          <p:nvPr/>
        </p:nvSpPr>
        <p:spPr>
          <a:xfrm>
            <a:off x="4310854" y="973662"/>
            <a:ext cx="211701" cy="232871"/>
          </a:xfrm>
          <a:prstGeom prst="diamond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Rombe 64">
            <a:extLst>
              <a:ext uri="{FF2B5EF4-FFF2-40B4-BE49-F238E27FC236}">
                <a16:creationId xmlns:a16="http://schemas.microsoft.com/office/drawing/2014/main" id="{361E649E-66EF-4337-97F1-0E4C2EA964A5}"/>
              </a:ext>
            </a:extLst>
          </p:cNvPr>
          <p:cNvSpPr/>
          <p:nvPr/>
        </p:nvSpPr>
        <p:spPr>
          <a:xfrm>
            <a:off x="5837274" y="930276"/>
            <a:ext cx="211701" cy="232871"/>
          </a:xfrm>
          <a:prstGeom prst="diamond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TextShape 59">
            <a:extLst>
              <a:ext uri="{FF2B5EF4-FFF2-40B4-BE49-F238E27FC236}">
                <a16:creationId xmlns:a16="http://schemas.microsoft.com/office/drawing/2014/main" id="{EBC31C80-805F-47F8-95FA-C78BC38D9FC2}"/>
              </a:ext>
            </a:extLst>
          </p:cNvPr>
          <p:cNvSpPr txBox="1"/>
          <p:nvPr/>
        </p:nvSpPr>
        <p:spPr>
          <a:xfrm rot="5400000">
            <a:off x="3049704" y="2542464"/>
            <a:ext cx="2527890" cy="201100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98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Fremme</a:t>
            </a:r>
          </a:p>
        </p:txBody>
      </p:sp>
      <p:sp>
        <p:nvSpPr>
          <p:cNvPr id="67" name="TextShape 59">
            <a:extLst>
              <a:ext uri="{FF2B5EF4-FFF2-40B4-BE49-F238E27FC236}">
                <a16:creationId xmlns:a16="http://schemas.microsoft.com/office/drawing/2014/main" id="{B7FF088F-9075-4013-AB8C-4925D8A038F1}"/>
              </a:ext>
            </a:extLst>
          </p:cNvPr>
          <p:cNvSpPr txBox="1"/>
          <p:nvPr/>
        </p:nvSpPr>
        <p:spPr>
          <a:xfrm rot="5400000">
            <a:off x="4488785" y="2191447"/>
            <a:ext cx="2527890" cy="201100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98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Samlet projekt i høring</a:t>
            </a:r>
          </a:p>
        </p:txBody>
      </p:sp>
      <p:sp>
        <p:nvSpPr>
          <p:cNvPr id="68" name="Rombe 67">
            <a:extLst>
              <a:ext uri="{FF2B5EF4-FFF2-40B4-BE49-F238E27FC236}">
                <a16:creationId xmlns:a16="http://schemas.microsoft.com/office/drawing/2014/main" id="{764D4FB2-7C17-4BE8-9B10-206287F0FF8D}"/>
              </a:ext>
            </a:extLst>
          </p:cNvPr>
          <p:cNvSpPr/>
          <p:nvPr/>
        </p:nvSpPr>
        <p:spPr>
          <a:xfrm>
            <a:off x="6746122" y="962919"/>
            <a:ext cx="211701" cy="232871"/>
          </a:xfrm>
          <a:prstGeom prst="diamond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TextShape 59">
            <a:extLst>
              <a:ext uri="{FF2B5EF4-FFF2-40B4-BE49-F238E27FC236}">
                <a16:creationId xmlns:a16="http://schemas.microsoft.com/office/drawing/2014/main" id="{C9933795-94B9-47E4-A495-5F9FD1A1E9F3}"/>
              </a:ext>
            </a:extLst>
          </p:cNvPr>
          <p:cNvSpPr txBox="1"/>
          <p:nvPr/>
        </p:nvSpPr>
        <p:spPr>
          <a:xfrm rot="5400000">
            <a:off x="5410871" y="2197817"/>
            <a:ext cx="2527890" cy="201100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98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Beslutning om projekt</a:t>
            </a:r>
          </a:p>
        </p:txBody>
      </p:sp>
      <p:sp>
        <p:nvSpPr>
          <p:cNvPr id="73" name="Line 51">
            <a:extLst>
              <a:ext uri="{FF2B5EF4-FFF2-40B4-BE49-F238E27FC236}">
                <a16:creationId xmlns:a16="http://schemas.microsoft.com/office/drawing/2014/main" id="{931AD442-78E7-40EB-B769-8DB8D8C68E9A}"/>
              </a:ext>
            </a:extLst>
          </p:cNvPr>
          <p:cNvSpPr/>
          <p:nvPr/>
        </p:nvSpPr>
        <p:spPr>
          <a:xfrm>
            <a:off x="4405883" y="1246200"/>
            <a:ext cx="0" cy="905863"/>
          </a:xfrm>
          <a:prstGeom prst="line">
            <a:avLst/>
          </a:prstGeom>
          <a:noFill/>
          <a:ln>
            <a:solidFill>
              <a:srgbClr val="C00000"/>
            </a:solidFill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Line 51">
            <a:extLst>
              <a:ext uri="{FF2B5EF4-FFF2-40B4-BE49-F238E27FC236}">
                <a16:creationId xmlns:a16="http://schemas.microsoft.com/office/drawing/2014/main" id="{70F87930-329D-4061-A769-27DF903990AE}"/>
              </a:ext>
            </a:extLst>
          </p:cNvPr>
          <p:cNvSpPr/>
          <p:nvPr/>
        </p:nvSpPr>
        <p:spPr>
          <a:xfrm>
            <a:off x="5929552" y="1181729"/>
            <a:ext cx="0" cy="905863"/>
          </a:xfrm>
          <a:prstGeom prst="line">
            <a:avLst/>
          </a:prstGeom>
          <a:noFill/>
          <a:ln>
            <a:solidFill>
              <a:srgbClr val="C00000"/>
            </a:solidFill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Line 51">
            <a:extLst>
              <a:ext uri="{FF2B5EF4-FFF2-40B4-BE49-F238E27FC236}">
                <a16:creationId xmlns:a16="http://schemas.microsoft.com/office/drawing/2014/main" id="{946188F6-99FF-4407-A37F-E927CE75A81D}"/>
              </a:ext>
            </a:extLst>
          </p:cNvPr>
          <p:cNvSpPr/>
          <p:nvPr/>
        </p:nvSpPr>
        <p:spPr>
          <a:xfrm>
            <a:off x="6844081" y="1206533"/>
            <a:ext cx="0" cy="905863"/>
          </a:xfrm>
          <a:prstGeom prst="line">
            <a:avLst/>
          </a:prstGeom>
          <a:noFill/>
          <a:ln>
            <a:solidFill>
              <a:srgbClr val="C00000"/>
            </a:solidFill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ektangel: afrundede hjørner 59">
            <a:extLst>
              <a:ext uri="{FF2B5EF4-FFF2-40B4-BE49-F238E27FC236}">
                <a16:creationId xmlns:a16="http://schemas.microsoft.com/office/drawing/2014/main" id="{176EB31A-E072-4E6B-A68F-185E913D7EC3}"/>
              </a:ext>
            </a:extLst>
          </p:cNvPr>
          <p:cNvSpPr/>
          <p:nvPr/>
        </p:nvSpPr>
        <p:spPr>
          <a:xfrm>
            <a:off x="216051" y="5653845"/>
            <a:ext cx="119207" cy="150570"/>
          </a:xfrm>
          <a:prstGeom prst="roundRect">
            <a:avLst/>
          </a:prstGeom>
          <a:solidFill>
            <a:srgbClr val="FF9900"/>
          </a:solidFill>
          <a:ln>
            <a:noFill/>
          </a:ln>
          <a:effectLst/>
        </p:spPr>
        <p:txBody>
          <a:bodyPr wrap="none" lIns="81646" tIns="40823" rIns="81646" bIns="40823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907" b="0" i="0" u="none" strike="noStrike" kern="0" cap="none" spc="-1" normalizeH="0" baseline="0" noProof="0" smtClean="0">
              <a:ln>
                <a:noFill/>
              </a:ln>
              <a:solidFill>
                <a:srgbClr val="7E0021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/>
              <a:ea typeface="+mn-ea"/>
              <a:cs typeface="+mn-cs"/>
            </a:endParaRPr>
          </a:p>
        </p:txBody>
      </p:sp>
      <p:sp>
        <p:nvSpPr>
          <p:cNvPr id="79" name="TextShape 59">
            <a:extLst>
              <a:ext uri="{FF2B5EF4-FFF2-40B4-BE49-F238E27FC236}">
                <a16:creationId xmlns:a16="http://schemas.microsoft.com/office/drawing/2014/main" id="{3984C31C-1B14-49D4-A501-2EF7F4D18573}"/>
              </a:ext>
            </a:extLst>
          </p:cNvPr>
          <p:cNvSpPr txBox="1"/>
          <p:nvPr/>
        </p:nvSpPr>
        <p:spPr>
          <a:xfrm>
            <a:off x="303908" y="5620850"/>
            <a:ext cx="1246963" cy="228610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98" b="0" i="0" u="none" strike="noStrike" kern="1200" cap="none" spc="-1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Offentlighedsfase</a:t>
            </a:r>
          </a:p>
        </p:txBody>
      </p:sp>
      <p:sp>
        <p:nvSpPr>
          <p:cNvPr id="80" name="Rektangel: afrundede hjørner 61">
            <a:extLst>
              <a:ext uri="{FF2B5EF4-FFF2-40B4-BE49-F238E27FC236}">
                <a16:creationId xmlns:a16="http://schemas.microsoft.com/office/drawing/2014/main" id="{D43B3D60-5246-4B09-80F8-04103F57BC0B}"/>
              </a:ext>
            </a:extLst>
          </p:cNvPr>
          <p:cNvSpPr/>
          <p:nvPr/>
        </p:nvSpPr>
        <p:spPr>
          <a:xfrm>
            <a:off x="201211" y="5888562"/>
            <a:ext cx="127842" cy="153544"/>
          </a:xfrm>
          <a:prstGeom prst="roundRect">
            <a:avLst/>
          </a:prstGeom>
          <a:solidFill>
            <a:srgbClr val="AECF00"/>
          </a:solidFill>
          <a:ln>
            <a:solidFill>
              <a:srgbClr val="FFFFFF"/>
            </a:solidFill>
          </a:ln>
          <a:effectLst/>
        </p:spPr>
        <p:txBody>
          <a:bodyPr wrap="none" lIns="81646" tIns="40823" rIns="81646" bIns="40823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907" b="0" i="0" u="none" strike="noStrike" kern="0" cap="none" spc="-1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/>
              <a:ea typeface="+mn-ea"/>
              <a:cs typeface="+mn-cs"/>
            </a:endParaRPr>
          </a:p>
        </p:txBody>
      </p:sp>
      <p:sp>
        <p:nvSpPr>
          <p:cNvPr id="81" name="Rektangel: afrundede hjørner 62">
            <a:extLst>
              <a:ext uri="{FF2B5EF4-FFF2-40B4-BE49-F238E27FC236}">
                <a16:creationId xmlns:a16="http://schemas.microsoft.com/office/drawing/2014/main" id="{7481BC16-C9FB-4791-B3A3-51D86B0FB032}"/>
              </a:ext>
            </a:extLst>
          </p:cNvPr>
          <p:cNvSpPr/>
          <p:nvPr/>
        </p:nvSpPr>
        <p:spPr>
          <a:xfrm>
            <a:off x="209275" y="6110825"/>
            <a:ext cx="119207" cy="150570"/>
          </a:xfrm>
          <a:prstGeom prst="roundRect">
            <a:avLst/>
          </a:prstGeom>
          <a:solidFill>
            <a:srgbClr val="006699"/>
          </a:solidFill>
          <a:ln>
            <a:solidFill>
              <a:srgbClr val="3465A4"/>
            </a:solidFill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Rektangel: afrundede hjørner 63">
            <a:extLst>
              <a:ext uri="{FF2B5EF4-FFF2-40B4-BE49-F238E27FC236}">
                <a16:creationId xmlns:a16="http://schemas.microsoft.com/office/drawing/2014/main" id="{C31A3029-0D0E-4806-82C8-0328A3F48C49}"/>
              </a:ext>
            </a:extLst>
          </p:cNvPr>
          <p:cNvSpPr/>
          <p:nvPr/>
        </p:nvSpPr>
        <p:spPr>
          <a:xfrm>
            <a:off x="213768" y="6338548"/>
            <a:ext cx="119207" cy="150570"/>
          </a:xfrm>
          <a:prstGeom prst="roundRect">
            <a:avLst/>
          </a:prstGeom>
          <a:solidFill>
            <a:srgbClr val="669999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Rektangel: afrundede hjørner 64">
            <a:extLst>
              <a:ext uri="{FF2B5EF4-FFF2-40B4-BE49-F238E27FC236}">
                <a16:creationId xmlns:a16="http://schemas.microsoft.com/office/drawing/2014/main" id="{2DEA82CA-9CFE-4660-865B-665A9CA3A723}"/>
              </a:ext>
            </a:extLst>
          </p:cNvPr>
          <p:cNvSpPr/>
          <p:nvPr/>
        </p:nvSpPr>
        <p:spPr>
          <a:xfrm>
            <a:off x="219028" y="6557837"/>
            <a:ext cx="119207" cy="150570"/>
          </a:xfrm>
          <a:prstGeom prst="roundRect">
            <a:avLst/>
          </a:prstGeom>
          <a:solidFill>
            <a:srgbClr val="4F81BD">
              <a:lumMod val="60000"/>
              <a:lumOff val="40000"/>
            </a:srgbClr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33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TextShape 59">
            <a:extLst>
              <a:ext uri="{FF2B5EF4-FFF2-40B4-BE49-F238E27FC236}">
                <a16:creationId xmlns:a16="http://schemas.microsoft.com/office/drawing/2014/main" id="{B1C1E552-40C1-4754-8ADC-C988AA3BB92A}"/>
              </a:ext>
            </a:extLst>
          </p:cNvPr>
          <p:cNvSpPr txBox="1"/>
          <p:nvPr/>
        </p:nvSpPr>
        <p:spPr>
          <a:xfrm>
            <a:off x="360505" y="5855131"/>
            <a:ext cx="1246963" cy="228610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98" b="0" i="0" u="none" strike="noStrike" kern="1200" cap="none" spc="-1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Bidragsfordeling</a:t>
            </a:r>
          </a:p>
        </p:txBody>
      </p:sp>
      <p:cxnSp>
        <p:nvCxnSpPr>
          <p:cNvPr id="51" name="Lige forbindelse 50"/>
          <p:cNvCxnSpPr/>
          <p:nvPr/>
        </p:nvCxnSpPr>
        <p:spPr>
          <a:xfrm>
            <a:off x="3112890" y="3135330"/>
            <a:ext cx="1503956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Lige pilforbindelse 54"/>
          <p:cNvCxnSpPr/>
          <p:nvPr/>
        </p:nvCxnSpPr>
        <p:spPr>
          <a:xfrm flipH="1" flipV="1">
            <a:off x="3940821" y="2704316"/>
            <a:ext cx="8092" cy="396222"/>
          </a:xfrm>
          <a:prstGeom prst="straightConnector1">
            <a:avLst/>
          </a:prstGeom>
          <a:ln w="31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Afrundet rektangel 76"/>
          <p:cNvSpPr/>
          <p:nvPr/>
        </p:nvSpPr>
        <p:spPr>
          <a:xfrm>
            <a:off x="789935" y="1326490"/>
            <a:ext cx="2810778" cy="558895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 smtClean="0"/>
              <a:t>Nordkystens Fremtid</a:t>
            </a:r>
            <a:endParaRPr lang="da-DK" sz="1400" noProof="0" dirty="0" err="1" smtClean="0"/>
          </a:p>
        </p:txBody>
      </p:sp>
      <p:cxnSp>
        <p:nvCxnSpPr>
          <p:cNvPr id="86" name="Lige forbindelse 85"/>
          <p:cNvCxnSpPr>
            <a:stCxn id="77" idx="3"/>
          </p:cNvCxnSpPr>
          <p:nvPr/>
        </p:nvCxnSpPr>
        <p:spPr>
          <a:xfrm>
            <a:off x="3600713" y="1605938"/>
            <a:ext cx="257448" cy="4377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Lige pilforbindelse 89"/>
          <p:cNvCxnSpPr/>
          <p:nvPr/>
        </p:nvCxnSpPr>
        <p:spPr>
          <a:xfrm flipV="1">
            <a:off x="3847128" y="1065293"/>
            <a:ext cx="8082" cy="536930"/>
          </a:xfrm>
          <a:prstGeom prst="straightConnector1">
            <a:avLst/>
          </a:prstGeom>
          <a:ln w="31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Lige forbindelse 91"/>
          <p:cNvCxnSpPr/>
          <p:nvPr/>
        </p:nvCxnSpPr>
        <p:spPr>
          <a:xfrm flipH="1" flipV="1">
            <a:off x="4491080" y="2459979"/>
            <a:ext cx="613755" cy="4298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Lige pilforbindelse 94"/>
          <p:cNvCxnSpPr/>
          <p:nvPr/>
        </p:nvCxnSpPr>
        <p:spPr>
          <a:xfrm flipV="1">
            <a:off x="5108096" y="2459979"/>
            <a:ext cx="897729" cy="10754"/>
          </a:xfrm>
          <a:prstGeom prst="straightConnector1">
            <a:avLst/>
          </a:prstGeom>
          <a:ln w="31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Afrundet rektangel 96"/>
          <p:cNvSpPr/>
          <p:nvPr/>
        </p:nvSpPr>
        <p:spPr>
          <a:xfrm>
            <a:off x="3528145" y="6005108"/>
            <a:ext cx="1189530" cy="769477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noProof="0" dirty="0" smtClean="0"/>
              <a:t>Staten søges om midler </a:t>
            </a:r>
          </a:p>
        </p:txBody>
      </p:sp>
      <p:sp>
        <p:nvSpPr>
          <p:cNvPr id="105" name="Afrundet rektangel 104"/>
          <p:cNvSpPr/>
          <p:nvPr/>
        </p:nvSpPr>
        <p:spPr>
          <a:xfrm>
            <a:off x="6458863" y="5943600"/>
            <a:ext cx="857941" cy="78637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 smtClean="0"/>
              <a:t>(Staten søges om midler)</a:t>
            </a:r>
            <a:endParaRPr lang="da-DK" sz="1400" noProof="0" dirty="0" err="1" smtClean="0"/>
          </a:p>
        </p:txBody>
      </p:sp>
      <p:cxnSp>
        <p:nvCxnSpPr>
          <p:cNvPr id="120" name="Lige pilforbindelse 119"/>
          <p:cNvCxnSpPr/>
          <p:nvPr/>
        </p:nvCxnSpPr>
        <p:spPr>
          <a:xfrm flipV="1">
            <a:off x="4775536" y="3608230"/>
            <a:ext cx="1173524" cy="6624"/>
          </a:xfrm>
          <a:prstGeom prst="straightConnector1">
            <a:avLst/>
          </a:prstGeom>
          <a:ln w="31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pilforbindelse 12"/>
          <p:cNvCxnSpPr/>
          <p:nvPr/>
        </p:nvCxnSpPr>
        <p:spPr>
          <a:xfrm>
            <a:off x="3940821" y="3135330"/>
            <a:ext cx="8092" cy="296142"/>
          </a:xfrm>
          <a:prstGeom prst="straightConnector1">
            <a:avLst/>
          </a:prstGeom>
          <a:ln w="31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/>
          <p:cNvSpPr/>
          <p:nvPr/>
        </p:nvSpPr>
        <p:spPr>
          <a:xfrm>
            <a:off x="4797037" y="2523189"/>
            <a:ext cx="726116" cy="74684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noProof="0" dirty="0" err="1" smtClean="0"/>
              <a:t>Ved-tægt</a:t>
            </a:r>
            <a:endParaRPr lang="da-DK" sz="1200" noProof="0" dirty="0" smtClean="0"/>
          </a:p>
        </p:txBody>
      </p:sp>
      <p:cxnSp>
        <p:nvCxnSpPr>
          <p:cNvPr id="53" name="Lige pilforbindelse 52"/>
          <p:cNvCxnSpPr/>
          <p:nvPr/>
        </p:nvCxnSpPr>
        <p:spPr>
          <a:xfrm flipV="1">
            <a:off x="4614580" y="3100538"/>
            <a:ext cx="1354424" cy="34791"/>
          </a:xfrm>
          <a:prstGeom prst="straightConnector1">
            <a:avLst/>
          </a:prstGeom>
          <a:ln w="31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Lige pilforbindelse 84"/>
          <p:cNvCxnSpPr>
            <a:stCxn id="31" idx="6"/>
          </p:cNvCxnSpPr>
          <p:nvPr/>
        </p:nvCxnSpPr>
        <p:spPr>
          <a:xfrm>
            <a:off x="5523153" y="2896612"/>
            <a:ext cx="425907" cy="3763"/>
          </a:xfrm>
          <a:prstGeom prst="straightConnector1">
            <a:avLst/>
          </a:prstGeom>
          <a:ln w="31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Lige pilforbindelse 88"/>
          <p:cNvCxnSpPr>
            <a:endCxn id="2" idx="2"/>
          </p:cNvCxnSpPr>
          <p:nvPr/>
        </p:nvCxnSpPr>
        <p:spPr>
          <a:xfrm flipH="1" flipV="1">
            <a:off x="6329127" y="1382822"/>
            <a:ext cx="14261" cy="694397"/>
          </a:xfrm>
          <a:prstGeom prst="straightConnector1">
            <a:avLst/>
          </a:prstGeom>
          <a:ln w="31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17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 Skabelon">
  <a:themeElements>
    <a:clrScheme name="Halsnæs Kommune">
      <a:dk1>
        <a:srgbClr val="000000"/>
      </a:dk1>
      <a:lt1>
        <a:srgbClr val="FFFFFF"/>
      </a:lt1>
      <a:dk2>
        <a:srgbClr val="003B71"/>
      </a:dk2>
      <a:lt2>
        <a:srgbClr val="D2D0CD"/>
      </a:lt2>
      <a:accent1>
        <a:srgbClr val="00AEEF"/>
      </a:accent1>
      <a:accent2>
        <a:srgbClr val="00A887"/>
      </a:accent2>
      <a:accent3>
        <a:srgbClr val="C4D600"/>
      </a:accent3>
      <a:accent4>
        <a:srgbClr val="C3002F"/>
      </a:accent4>
      <a:accent5>
        <a:srgbClr val="FFA400"/>
      </a:accent5>
      <a:accent6>
        <a:srgbClr val="FFEC00"/>
      </a:accent6>
      <a:hlink>
        <a:srgbClr val="0050B4"/>
      </a:hlink>
      <a:folHlink>
        <a:srgbClr val="662E6B"/>
      </a:folHlink>
    </a:clrScheme>
    <a:fontScheme name="Halsnæs Kommu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custClrLst>
    <a:custClr name="Halsnæs blå">
      <a:srgbClr val="0050B4"/>
    </a:custClr>
    <a:custClr name="Halsnæs gul">
      <a:srgbClr val="FFE600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Grøn mørk">
      <a:srgbClr val="265B4D"/>
    </a:custClr>
    <a:custClr name="Grøn ">
      <a:srgbClr val="00A887"/>
    </a:custClr>
    <a:custClr name="Grøn mellem">
      <a:srgbClr val="4F7F70"/>
    </a:custClr>
    <a:custClr name="Grøn lys">
      <a:srgbClr val="789E91"/>
    </a:custClr>
    <a:custClr name="Lime">
      <a:srgbClr val="C4D600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Rød mørk">
      <a:srgbClr val="C3002F"/>
    </a:custClr>
    <a:custClr name="Pink">
      <a:srgbClr val="E1007A"/>
    </a:custClr>
    <a:custClr name="Rød">
      <a:srgbClr val="F7323F"/>
    </a:custClr>
    <a:custClr name="Orange mørk">
      <a:srgbClr val="FF5000"/>
    </a:custClr>
    <a:custClr name="Orange">
      <a:srgbClr val="FFA400"/>
    </a:custClr>
    <a:custClr name="Gul">
      <a:srgbClr val="FFEC00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Lilla">
      <a:srgbClr val="662E6B"/>
    </a:custClr>
    <a:custClr name="Blå mørk">
      <a:srgbClr val="003B71"/>
    </a:custClr>
    <a:custClr name="Blå">
      <a:srgbClr val="00AEEF"/>
    </a:custClr>
    <a:custClr name="Blå mellem">
      <a:srgbClr val="3E8EDE"/>
    </a:custClr>
    <a:custClr name="Blå lys">
      <a:srgbClr val="7DAED3"/>
    </a:custClr>
    <a:custClr name="Blå meget lys">
      <a:srgbClr val="A4C7E2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Grå mørk">
      <a:srgbClr val="55565A"/>
    </a:custClr>
    <a:custClr name="Grå">
      <a:srgbClr val="8A8A8D"/>
    </a:custClr>
    <a:custClr name="Grå mellem">
      <a:srgbClr val="B3B2B1"/>
    </a:custClr>
    <a:custClr name="Grå lys">
      <a:srgbClr val="D2D0CD"/>
    </a:custClr>
  </a:custClrLst>
  <a:extLst>
    <a:ext uri="{05A4C25C-085E-4340-85A3-A5531E510DB2}">
      <thm15:themeFamily xmlns:thm15="http://schemas.microsoft.com/office/thememl/2012/main" name="PowerPoint Skabelon.potx" id="{E79135FA-1C28-4420-BE9B-20835B20BA29}" vid="{C3C7B94D-5992-4CD2-BF2E-E59A0FF1054E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Halsnæs blå">
      <a:srgbClr val="0050B4"/>
    </a:custClr>
    <a:custClr name="Halsnæs gul">
      <a:srgbClr val="FFE600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Grøn mørk">
      <a:srgbClr val="265B4D"/>
    </a:custClr>
    <a:custClr name="Grøn ">
      <a:srgbClr val="00A887"/>
    </a:custClr>
    <a:custClr name="Grøn mellem">
      <a:srgbClr val="4F7F70"/>
    </a:custClr>
    <a:custClr name="Grøn lys">
      <a:srgbClr val="789E91"/>
    </a:custClr>
    <a:custClr name="Lime">
      <a:srgbClr val="C4D600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Rød mørk">
      <a:srgbClr val="C3002F"/>
    </a:custClr>
    <a:custClr name="Pink">
      <a:srgbClr val="E1007A"/>
    </a:custClr>
    <a:custClr name="Rød">
      <a:srgbClr val="F7323F"/>
    </a:custClr>
    <a:custClr name="Orange mørk">
      <a:srgbClr val="FF5000"/>
    </a:custClr>
    <a:custClr name="Orange">
      <a:srgbClr val="FFA400"/>
    </a:custClr>
    <a:custClr name="Gul">
      <a:srgbClr val="FFEC00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Lilla">
      <a:srgbClr val="662E6B"/>
    </a:custClr>
    <a:custClr name="Blå mørk">
      <a:srgbClr val="003B71"/>
    </a:custClr>
    <a:custClr name="Blå">
      <a:srgbClr val="00AEEF"/>
    </a:custClr>
    <a:custClr name="Blå mellem">
      <a:srgbClr val="3E8EDE"/>
    </a:custClr>
    <a:custClr name="Blå lys">
      <a:srgbClr val="7DAED3"/>
    </a:custClr>
    <a:custClr name="Blå meget lys">
      <a:srgbClr val="A4C7E2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Grå mørk">
      <a:srgbClr val="55565A"/>
    </a:custClr>
    <a:custClr name="Grå">
      <a:srgbClr val="8A8A8D"/>
    </a:custClr>
    <a:custClr name="Grå mellem">
      <a:srgbClr val="B3B2B1"/>
    </a:custClr>
    <a:custClr name="Grå lys">
      <a:srgbClr val="D2D0C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Halsnæs blå">
      <a:srgbClr val="0050B4"/>
    </a:custClr>
    <a:custClr name="Halsnæs gul">
      <a:srgbClr val="FFE600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Grøn mørk">
      <a:srgbClr val="265B4D"/>
    </a:custClr>
    <a:custClr name="Grøn ">
      <a:srgbClr val="00A887"/>
    </a:custClr>
    <a:custClr name="Grøn mellem">
      <a:srgbClr val="4F7F70"/>
    </a:custClr>
    <a:custClr name="Grøn lys">
      <a:srgbClr val="789E91"/>
    </a:custClr>
    <a:custClr name="Lime">
      <a:srgbClr val="C4D600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Rød mørk">
      <a:srgbClr val="C3002F"/>
    </a:custClr>
    <a:custClr name="Pink">
      <a:srgbClr val="E1007A"/>
    </a:custClr>
    <a:custClr name="Rød">
      <a:srgbClr val="F7323F"/>
    </a:custClr>
    <a:custClr name="Orange mørk">
      <a:srgbClr val="FF5000"/>
    </a:custClr>
    <a:custClr name="Orange">
      <a:srgbClr val="FFA400"/>
    </a:custClr>
    <a:custClr name="Gul">
      <a:srgbClr val="FFEC00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Lilla">
      <a:srgbClr val="662E6B"/>
    </a:custClr>
    <a:custClr name="Blå mørk">
      <a:srgbClr val="003B71"/>
    </a:custClr>
    <a:custClr name="Blå">
      <a:srgbClr val="00AEEF"/>
    </a:custClr>
    <a:custClr name="Blå mellem">
      <a:srgbClr val="3E8EDE"/>
    </a:custClr>
    <a:custClr name="Blå lys">
      <a:srgbClr val="7DAED3"/>
    </a:custClr>
    <a:custClr name="Blå meget lys">
      <a:srgbClr val="A4C7E2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Grå mørk">
      <a:srgbClr val="55565A"/>
    </a:custClr>
    <a:custClr name="Grå">
      <a:srgbClr val="8A8A8D"/>
    </a:custClr>
    <a:custClr name="Grå mellem">
      <a:srgbClr val="B3B2B1"/>
    </a:custClr>
    <a:custClr name="Grå lys">
      <a:srgbClr val="D2D0C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497</Words>
  <Application>Microsoft Office PowerPoint</Application>
  <PresentationFormat>Widescreen</PresentationFormat>
  <Paragraphs>118</Paragraphs>
  <Slides>12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9" baseType="lpstr">
      <vt:lpstr>Arial</vt:lpstr>
      <vt:lpstr>Arial </vt:lpstr>
      <vt:lpstr>Calibri</vt:lpstr>
      <vt:lpstr>Symbol</vt:lpstr>
      <vt:lpstr>Times New Roman</vt:lpstr>
      <vt:lpstr>Verdana</vt:lpstr>
      <vt:lpstr>PowerPoint Skabelon</vt:lpstr>
      <vt:lpstr>Nordkystens Fremtid</vt:lpstr>
      <vt:lpstr>Bidragsfordeling</vt:lpstr>
      <vt:lpstr>Bidragsfordeling </vt:lpstr>
      <vt:lpstr>Bidragsfordeling </vt:lpstr>
      <vt:lpstr>Bidragsfordeling – regneeksempel Incl. moms og i 2021-priser   </vt:lpstr>
      <vt:lpstr>Muligheder for statslig medfinansiering</vt:lpstr>
      <vt:lpstr>Den videre proces </vt:lpstr>
      <vt:lpstr>Den videre proces </vt:lpstr>
      <vt:lpstr>Den videre proces – Procesplan Kystbeskyttelseslovens kap. 1a</vt:lpstr>
      <vt:lpstr>Information og hjemmeside</vt:lpstr>
      <vt:lpstr>Spørgsmål fra salen?</vt:lpstr>
      <vt:lpstr>Tak for opmærksomheden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2017-05-22T05:48:30Z</dcterms:created>
  <dcterms:modified xsi:type="dcterms:W3CDTF">2020-09-10T08:44:48Z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</Properties>
</file>